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4"/>
  </p:notesMasterIdLst>
  <p:sldIdLst>
    <p:sldId id="256" r:id="rId5"/>
    <p:sldId id="257" r:id="rId6"/>
    <p:sldId id="258" r:id="rId7"/>
    <p:sldId id="259" r:id="rId8"/>
    <p:sldId id="262" r:id="rId9"/>
    <p:sldId id="263" r:id="rId10"/>
    <p:sldId id="264" r:id="rId11"/>
    <p:sldId id="265" r:id="rId12"/>
    <p:sldId id="260" r:id="rId13"/>
    <p:sldId id="261" r:id="rId14"/>
    <p:sldId id="266" r:id="rId15"/>
    <p:sldId id="267" r:id="rId16"/>
    <p:sldId id="268" r:id="rId17"/>
    <p:sldId id="269" r:id="rId18"/>
    <p:sldId id="270" r:id="rId19"/>
    <p:sldId id="272" r:id="rId20"/>
    <p:sldId id="271" r:id="rId21"/>
    <p:sldId id="273" r:id="rId22"/>
    <p:sldId id="274" r:id="rId23"/>
    <p:sldId id="275" r:id="rId24"/>
    <p:sldId id="278" r:id="rId25"/>
    <p:sldId id="283" r:id="rId26"/>
    <p:sldId id="284" r:id="rId27"/>
    <p:sldId id="276" r:id="rId28"/>
    <p:sldId id="277" r:id="rId29"/>
    <p:sldId id="279" r:id="rId30"/>
    <p:sldId id="280" r:id="rId31"/>
    <p:sldId id="281" r:id="rId32"/>
    <p:sldId id="282"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02" d="100"/>
          <a:sy n="102" d="100"/>
        </p:scale>
        <p:origin x="8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7D6A3-58FC-498D-8FCC-F158510A9658}" type="datetimeFigureOut">
              <a:rPr lang="en-US" smtClean="0"/>
              <a:t>3/1/2021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ADD3C7-09A3-4FAE-BEB8-19FEF1926070}" type="slidenum">
              <a:rPr lang="en-US" smtClean="0"/>
              <a:t>‹#›</a:t>
            </a:fld>
            <a:endParaRPr lang="en-US" dirty="0"/>
          </a:p>
        </p:txBody>
      </p:sp>
    </p:spTree>
    <p:extLst>
      <p:ext uri="{BB962C8B-B14F-4D97-AF65-F5344CB8AC3E}">
        <p14:creationId xmlns:p14="http://schemas.microsoft.com/office/powerpoint/2010/main" val="193426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0510C1-68D9-426D-AFF5-EDA5A83FE26A}" type="datetime1">
              <a:rPr lang="en-US" smtClean="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091879-48A3-47A5-B5C8-C41471DFF8B2}" type="datetime1">
              <a:rPr lang="en-US" smtClean="0"/>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AC7C44A-C59B-49C4-9531-4190F8FAE95F}" type="datetime1">
              <a:rPr lang="en-US" smtClean="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7E28E5E-DC47-4CBE-B1BE-E523592C43BA}" type="datetime1">
              <a:rPr lang="en-US" smtClean="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CDA05-0A74-445A-9678-785271128EAB}" type="datetime1">
              <a:rPr lang="en-US" smtClean="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9ACA9B6-A8AD-4AF5-BB43-51E59DFE94B3}" type="datetime1">
              <a:rPr lang="en-US" smtClean="0"/>
              <a:t>3/1/2021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9AA368-3A61-4BEF-AE31-0F0140812D38}" type="datetime1">
              <a:rPr lang="en-US" smtClean="0"/>
              <a:t>3/1/2021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F70FDF-F600-4B46-B231-29938188BEE7}" type="datetime1">
              <a:rPr lang="en-US" smtClean="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058A41-3024-4EAE-B64C-415ABA25C013}" type="datetime1">
              <a:rPr lang="en-US" smtClean="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3974CA42-1A45-4FB0-8BE1-C01D6544A525}" type="datetime1">
              <a:rPr lang="en-US" smtClean="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7BB06A-C244-4D67-B7D6-73ED97A417CC}" type="datetime1">
              <a:rPr lang="en-US" smtClean="0"/>
              <a:t>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62B9DB-4E53-4561-B648-0C97F954A6ED}" type="datetime1">
              <a:rPr lang="en-US" smtClean="0"/>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AD8F65-68DA-4DE0-AA51-C1705F712F09}" type="datetime1">
              <a:rPr lang="en-US" smtClean="0"/>
              <a:t>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F008D61C-CB42-4521-A465-4F00F6373107}" type="datetime1">
              <a:rPr lang="en-US" smtClean="0"/>
              <a:t>3/1/2021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D1543F9-AF82-48DC-9EF3-0CBC98B23DF1}" type="datetime1">
              <a:rPr lang="en-US" smtClean="0"/>
              <a:t>3/1/2021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3B79E4A-1422-43DE-B397-8AA34503285C}" type="datetime1">
              <a:rPr lang="en-US" smtClean="0"/>
              <a:t>3/1/2021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679680-FDFB-4F63-A942-14E00CD81373}" type="datetime1">
              <a:rPr lang="en-US" smtClean="0"/>
              <a:t>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6C27C16-19D4-4027-9C62-B26B19FAF244}" type="datetime1">
              <a:rPr lang="en-US" smtClean="0"/>
              <a:t>3/1/2021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doitinhebrew.com/Translate/default.aspx?kb=US+US&amp;l1=en&amp;l2=iw" TargetMode="External"/><Relationship Id="rId2" Type="http://schemas.openxmlformats.org/officeDocument/2006/relationships/hyperlink" Target="http://www.jstor.org/stable/23966607"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E29227B-4703-4DAD-A51E-EBA7FE3BC51A}"/>
              </a:ext>
              <a:ext uri="{C183D7F6-B498-43B3-948B-1728B52AA6E4}">
                <adec:decorative xmlns:adec="http://schemas.microsoft.com/office/drawing/2017/decorative" val="1"/>
              </a:ext>
            </a:extLst>
          </p:cNvPr>
          <p:cNvPicPr>
            <a:picLocks noChangeAspect="1"/>
          </p:cNvPicPr>
          <p:nvPr/>
        </p:nvPicPr>
        <p:blipFill rotWithShape="1">
          <a:blip r:embed="rId2">
            <a:alphaModFix amt="40000"/>
          </a:blip>
          <a:srcRect l="4365" t="23391" r="4727"/>
          <a:stretch/>
        </p:blipFill>
        <p:spPr>
          <a:xfrm>
            <a:off x="20" y="10"/>
            <a:ext cx="12191980" cy="6857990"/>
          </a:xfrm>
          <a:prstGeom prst="rect">
            <a:avLst/>
          </a:prstGeom>
        </p:spPr>
      </p:pic>
      <p:sp>
        <p:nvSpPr>
          <p:cNvPr id="2" name="Title 1">
            <a:extLst>
              <a:ext uri="{FF2B5EF4-FFF2-40B4-BE49-F238E27FC236}">
                <a16:creationId xmlns:a16="http://schemas.microsoft.com/office/drawing/2014/main" id="{5A42F1FE-7C96-4161-95B9-B9C1C51936E4}"/>
              </a:ext>
            </a:extLst>
          </p:cNvPr>
          <p:cNvSpPr>
            <a:spLocks noGrp="1"/>
          </p:cNvSpPr>
          <p:nvPr>
            <p:ph type="ctrTitle"/>
          </p:nvPr>
        </p:nvSpPr>
        <p:spPr>
          <a:xfrm>
            <a:off x="1154955" y="1447800"/>
            <a:ext cx="8825658" cy="3329581"/>
          </a:xfrm>
        </p:spPr>
        <p:txBody>
          <a:bodyPr anchor="ctr">
            <a:normAutofit fontScale="90000"/>
          </a:bodyPr>
          <a:lstStyle/>
          <a:p>
            <a:pPr algn="ctr"/>
            <a:r>
              <a:rPr lang="en-US" dirty="0">
                <a:solidFill>
                  <a:schemeClr val="tx1"/>
                </a:solidFill>
              </a:rPr>
              <a:t>On the </a:t>
            </a:r>
            <a:r>
              <a:rPr lang="en-US">
                <a:solidFill>
                  <a:schemeClr val="tx1"/>
                </a:solidFill>
              </a:rPr>
              <a:t>Trail </a:t>
            </a:r>
            <a:br>
              <a:rPr lang="en-US">
                <a:solidFill>
                  <a:schemeClr val="tx1"/>
                </a:solidFill>
              </a:rPr>
            </a:br>
            <a:r>
              <a:rPr lang="en-US">
                <a:solidFill>
                  <a:schemeClr val="tx1"/>
                </a:solidFill>
              </a:rPr>
              <a:t>of </a:t>
            </a:r>
            <a:r>
              <a:rPr lang="en-US" dirty="0">
                <a:solidFill>
                  <a:schemeClr val="tx1"/>
                </a:solidFill>
              </a:rPr>
              <a:t>the Beast:</a:t>
            </a:r>
            <a:br>
              <a:rPr lang="en-US" dirty="0">
                <a:solidFill>
                  <a:schemeClr val="tx1"/>
                </a:solidFill>
              </a:rPr>
            </a:br>
            <a:r>
              <a:rPr lang="en-US" dirty="0">
                <a:solidFill>
                  <a:schemeClr val="tx1"/>
                </a:solidFill>
              </a:rPr>
              <a:t>The Tribe of Dan</a:t>
            </a:r>
          </a:p>
        </p:txBody>
      </p:sp>
      <p:sp>
        <p:nvSpPr>
          <p:cNvPr id="3" name="Subtitle 2">
            <a:extLst>
              <a:ext uri="{FF2B5EF4-FFF2-40B4-BE49-F238E27FC236}">
                <a16:creationId xmlns:a16="http://schemas.microsoft.com/office/drawing/2014/main" id="{C8525207-C54B-46FA-899C-064FCA594382}"/>
              </a:ext>
            </a:extLst>
          </p:cNvPr>
          <p:cNvSpPr>
            <a:spLocks noGrp="1"/>
          </p:cNvSpPr>
          <p:nvPr>
            <p:ph type="subTitle" idx="1"/>
          </p:nvPr>
        </p:nvSpPr>
        <p:spPr>
          <a:xfrm>
            <a:off x="1154955" y="4777380"/>
            <a:ext cx="8825658" cy="861420"/>
          </a:xfrm>
        </p:spPr>
        <p:txBody>
          <a:bodyPr>
            <a:normAutofit/>
          </a:bodyPr>
          <a:lstStyle/>
          <a:p>
            <a:r>
              <a:rPr lang="en-US" cap="none" dirty="0">
                <a:solidFill>
                  <a:schemeClr val="tx1"/>
                </a:solidFill>
              </a:rPr>
              <a:t>Prof. Tom Mack, MBA</a:t>
            </a:r>
          </a:p>
          <a:p>
            <a:r>
              <a:rPr lang="en-US" cap="none" dirty="0">
                <a:solidFill>
                  <a:schemeClr val="tx1"/>
                </a:solidFill>
              </a:rPr>
              <a:t>Maj. Tom Baird, MBA</a:t>
            </a:r>
          </a:p>
        </p:txBody>
      </p:sp>
      <p:sp>
        <p:nvSpPr>
          <p:cNvPr id="30" name="Rectangle 29">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12990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a:xfrm>
            <a:off x="655538" y="226474"/>
            <a:ext cx="9404723" cy="1400530"/>
          </a:xfrm>
        </p:spPr>
        <p:txBody>
          <a:bodyPr/>
          <a:lstStyle/>
          <a:p>
            <a:pPr algn="ctr"/>
            <a:r>
              <a:rPr lang="en-US" dirty="0"/>
              <a:t>Trouble with</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1819373"/>
            <a:ext cx="10944519" cy="4429026"/>
          </a:xfrm>
        </p:spPr>
        <p:txBody>
          <a:bodyPr>
            <a:normAutofit fontScale="77500" lnSpcReduction="20000"/>
          </a:bodyPr>
          <a:lstStyle/>
          <a:p>
            <a:r>
              <a:rPr lang="en-US" sz="3600" dirty="0">
                <a:latin typeface="Optima" pitchFamily="34" charset="0"/>
              </a:rPr>
              <a:t>And YHWH </a:t>
            </a:r>
            <a:r>
              <a:rPr lang="en-US" sz="3600" dirty="0" err="1">
                <a:latin typeface="Optima" pitchFamily="34" charset="0"/>
              </a:rPr>
              <a:t>spake</a:t>
            </a:r>
            <a:r>
              <a:rPr lang="en-US" sz="3600" dirty="0">
                <a:latin typeface="Optima" pitchFamily="34" charset="0"/>
              </a:rPr>
              <a:t> unto Moses, saying, </a:t>
            </a:r>
          </a:p>
          <a:p>
            <a:r>
              <a:rPr lang="en-US" sz="3600" dirty="0">
                <a:latin typeface="Optima" pitchFamily="34" charset="0"/>
              </a:rPr>
              <a:t>Bring forth him that hath cursed without the camp; and let all that heard him lay their hands upon his head, and let all the congregation stone him. </a:t>
            </a:r>
          </a:p>
          <a:p>
            <a:r>
              <a:rPr lang="en-US" sz="3600" dirty="0">
                <a:latin typeface="Optima" pitchFamily="34" charset="0"/>
              </a:rPr>
              <a:t>And thou shalt speak unto the children of Israel, saying, Whosoever </a:t>
            </a:r>
            <a:r>
              <a:rPr lang="en-US" sz="3600" dirty="0" err="1">
                <a:latin typeface="Optima" pitchFamily="34" charset="0"/>
              </a:rPr>
              <a:t>curseth</a:t>
            </a:r>
            <a:r>
              <a:rPr lang="en-US" sz="3600" dirty="0">
                <a:latin typeface="Optima" pitchFamily="34" charset="0"/>
              </a:rPr>
              <a:t> his Elohim shall bear his sin. </a:t>
            </a:r>
          </a:p>
          <a:p>
            <a:r>
              <a:rPr lang="en-US" sz="3600" dirty="0">
                <a:latin typeface="Optima" pitchFamily="34" charset="0"/>
              </a:rPr>
              <a:t>And he that </a:t>
            </a:r>
            <a:r>
              <a:rPr lang="en-US" sz="3600" dirty="0" err="1">
                <a:latin typeface="Optima" pitchFamily="34" charset="0"/>
              </a:rPr>
              <a:t>blasphemeth</a:t>
            </a:r>
            <a:r>
              <a:rPr lang="en-US" sz="3600" dirty="0">
                <a:latin typeface="Optima" pitchFamily="34" charset="0"/>
              </a:rPr>
              <a:t> the name of YHWH, he shall surely be put to death, and all the congregation shall certainly stone him: as well the stranger, as he that is born in the land, when he </a:t>
            </a:r>
            <a:r>
              <a:rPr lang="en-US" sz="3600" dirty="0" err="1">
                <a:latin typeface="Optima" pitchFamily="34" charset="0"/>
              </a:rPr>
              <a:t>blasphemeth</a:t>
            </a:r>
            <a:r>
              <a:rPr lang="en-US" sz="3600" dirty="0">
                <a:latin typeface="Optima" pitchFamily="34" charset="0"/>
              </a:rPr>
              <a:t> the name of YHWH, shall be put to death. (Leviticus 24:13-16)</a:t>
            </a:r>
          </a:p>
        </p:txBody>
      </p:sp>
    </p:spTree>
    <p:extLst>
      <p:ext uri="{BB962C8B-B14F-4D97-AF65-F5344CB8AC3E}">
        <p14:creationId xmlns:p14="http://schemas.microsoft.com/office/powerpoint/2010/main" val="2014358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Numbering</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70000" lnSpcReduction="20000"/>
          </a:bodyPr>
          <a:lstStyle/>
          <a:p>
            <a:r>
              <a:rPr lang="en-US" sz="3600" dirty="0">
                <a:latin typeface="Optima" pitchFamily="34" charset="0"/>
              </a:rPr>
              <a:t>Of the children of Dan, by their generations, after their families, by the house of their fathers, according to the number of the names, from twenty years old and upward, all that were able to go forth to war; </a:t>
            </a:r>
          </a:p>
          <a:p>
            <a:r>
              <a:rPr lang="en-US" sz="3600" dirty="0">
                <a:latin typeface="Optima" pitchFamily="34" charset="0"/>
              </a:rPr>
              <a:t>Those that were numbered of them, even of the tribe of Dan, were threescore and two thousand and seven hundred. (Numbers 1:38-39)</a:t>
            </a:r>
          </a:p>
          <a:p>
            <a:pPr lvl="1"/>
            <a:r>
              <a:rPr lang="en-US" sz="3400" dirty="0">
                <a:latin typeface="Optima" pitchFamily="34" charset="0"/>
              </a:rPr>
              <a:t>2,760 men in the tribe that could go to war.</a:t>
            </a:r>
          </a:p>
          <a:p>
            <a:pPr lvl="1"/>
            <a:r>
              <a:rPr lang="en-US" sz="3400" dirty="0">
                <a:latin typeface="Optima" pitchFamily="34" charset="0"/>
              </a:rPr>
              <a:t>23 * 5 * 3 * 2</a:t>
            </a:r>
            <a:r>
              <a:rPr lang="en-US" sz="3400" baseline="30000" dirty="0">
                <a:latin typeface="Optima" pitchFamily="34" charset="0"/>
              </a:rPr>
              <a:t>3</a:t>
            </a:r>
          </a:p>
          <a:p>
            <a:pPr lvl="2"/>
            <a:r>
              <a:rPr lang="en-US" sz="3200" dirty="0">
                <a:latin typeface="Optima" pitchFamily="34" charset="0"/>
              </a:rPr>
              <a:t>23 = Death</a:t>
            </a:r>
          </a:p>
          <a:p>
            <a:pPr lvl="2"/>
            <a:r>
              <a:rPr lang="en-US" sz="3200" dirty="0">
                <a:latin typeface="Optima" pitchFamily="34" charset="0"/>
              </a:rPr>
              <a:t>5 = Grace</a:t>
            </a:r>
          </a:p>
          <a:p>
            <a:pPr lvl="2"/>
            <a:r>
              <a:rPr lang="en-US" sz="3200" dirty="0">
                <a:latin typeface="Optima" pitchFamily="34" charset="0"/>
              </a:rPr>
              <a:t>3 = Triune nature for all beings (body, soul, spirit)</a:t>
            </a:r>
          </a:p>
          <a:p>
            <a:pPr lvl="2"/>
            <a:r>
              <a:rPr lang="en-US" sz="3200" dirty="0">
                <a:latin typeface="Optima" pitchFamily="34" charset="0"/>
              </a:rPr>
              <a:t>2</a:t>
            </a:r>
            <a:r>
              <a:rPr lang="en-US" sz="3200" baseline="30000" dirty="0">
                <a:latin typeface="Optima" pitchFamily="34" charset="0"/>
              </a:rPr>
              <a:t>3 </a:t>
            </a:r>
            <a:r>
              <a:rPr lang="en-US" sz="3200" dirty="0">
                <a:latin typeface="Optima" pitchFamily="34" charset="0"/>
              </a:rPr>
              <a:t>= 8 = New Beginnings</a:t>
            </a:r>
          </a:p>
        </p:txBody>
      </p:sp>
    </p:spTree>
    <p:extLst>
      <p:ext uri="{BB962C8B-B14F-4D97-AF65-F5344CB8AC3E}">
        <p14:creationId xmlns:p14="http://schemas.microsoft.com/office/powerpoint/2010/main" val="96543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Curses from</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lnSpcReduction="10000"/>
          </a:bodyPr>
          <a:lstStyle/>
          <a:p>
            <a:r>
              <a:rPr lang="en-US" sz="3200" dirty="0">
                <a:latin typeface="Optima" pitchFamily="34" charset="0"/>
              </a:rPr>
              <a:t>And these shall stand upon mount </a:t>
            </a:r>
            <a:r>
              <a:rPr lang="en-US" sz="3200" dirty="0" err="1">
                <a:latin typeface="Optima" pitchFamily="34" charset="0"/>
              </a:rPr>
              <a:t>Ebal</a:t>
            </a:r>
            <a:r>
              <a:rPr lang="en-US" sz="3200" dirty="0">
                <a:latin typeface="Optima" pitchFamily="34" charset="0"/>
              </a:rPr>
              <a:t> to curse; Reuben, Gad, and Asher, and Zebulun, Dan, and Naphtali. </a:t>
            </a:r>
          </a:p>
          <a:p>
            <a:r>
              <a:rPr lang="en-US" sz="3200" dirty="0">
                <a:latin typeface="Optima" pitchFamily="34" charset="0"/>
              </a:rPr>
              <a:t>And the Levites shall speak, and say unto all the men of Israel with a loud voice, </a:t>
            </a:r>
          </a:p>
          <a:p>
            <a:r>
              <a:rPr lang="en-US" sz="3200" dirty="0">
                <a:latin typeface="Optima" pitchFamily="34" charset="0"/>
              </a:rPr>
              <a:t>Cursed be the man that </a:t>
            </a:r>
            <a:r>
              <a:rPr lang="en-US" sz="3200" dirty="0" err="1">
                <a:latin typeface="Optima" pitchFamily="34" charset="0"/>
              </a:rPr>
              <a:t>maketh</a:t>
            </a:r>
            <a:r>
              <a:rPr lang="en-US" sz="3200" dirty="0">
                <a:latin typeface="Optima" pitchFamily="34" charset="0"/>
              </a:rPr>
              <a:t> any graven or molten image, an abomination unto YHWH, the work of the hands of the craftsman, and </a:t>
            </a:r>
            <a:r>
              <a:rPr lang="en-US" sz="3200" dirty="0" err="1">
                <a:latin typeface="Optima" pitchFamily="34" charset="0"/>
              </a:rPr>
              <a:t>putteth</a:t>
            </a:r>
            <a:r>
              <a:rPr lang="en-US" sz="3200" dirty="0">
                <a:latin typeface="Optima" pitchFamily="34" charset="0"/>
              </a:rPr>
              <a:t> it in a secret place. And all the people shall answer and say, so be it. (Deuteronomy 27:13-15)</a:t>
            </a:r>
          </a:p>
        </p:txBody>
      </p:sp>
    </p:spTree>
    <p:extLst>
      <p:ext uri="{BB962C8B-B14F-4D97-AF65-F5344CB8AC3E}">
        <p14:creationId xmlns:p14="http://schemas.microsoft.com/office/powerpoint/2010/main" val="191798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Curses from</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92500" lnSpcReduction="10000"/>
          </a:bodyPr>
          <a:lstStyle/>
          <a:p>
            <a:r>
              <a:rPr lang="en-US" sz="3200" dirty="0">
                <a:latin typeface="Optima" pitchFamily="34" charset="0"/>
              </a:rPr>
              <a:t>Cursed be he that </a:t>
            </a:r>
            <a:r>
              <a:rPr lang="en-US" sz="3200" dirty="0" err="1">
                <a:latin typeface="Optima" pitchFamily="34" charset="0"/>
              </a:rPr>
              <a:t>setteth</a:t>
            </a:r>
            <a:r>
              <a:rPr lang="en-US" sz="3200" dirty="0">
                <a:latin typeface="Optima" pitchFamily="34" charset="0"/>
              </a:rPr>
              <a:t> light by his father or his mother. And all the people shall say, so be it. </a:t>
            </a:r>
          </a:p>
          <a:p>
            <a:r>
              <a:rPr lang="en-US" sz="3200" dirty="0">
                <a:latin typeface="Optima" pitchFamily="34" charset="0"/>
              </a:rPr>
              <a:t>Cursed be he that </a:t>
            </a:r>
            <a:r>
              <a:rPr lang="en-US" sz="3200" dirty="0" err="1">
                <a:latin typeface="Optima" pitchFamily="34" charset="0"/>
              </a:rPr>
              <a:t>removeth</a:t>
            </a:r>
            <a:r>
              <a:rPr lang="en-US" sz="3200" dirty="0">
                <a:latin typeface="Optima" pitchFamily="34" charset="0"/>
              </a:rPr>
              <a:t> his </a:t>
            </a:r>
            <a:r>
              <a:rPr lang="en-US" sz="3200" dirty="0" err="1">
                <a:latin typeface="Optima" pitchFamily="34" charset="0"/>
              </a:rPr>
              <a:t>neighbour's</a:t>
            </a:r>
            <a:r>
              <a:rPr lang="en-US" sz="3200" dirty="0">
                <a:latin typeface="Optima" pitchFamily="34" charset="0"/>
              </a:rPr>
              <a:t> landmark. And all the people shall say, so be it. </a:t>
            </a:r>
          </a:p>
          <a:p>
            <a:r>
              <a:rPr lang="en-US" sz="3200" dirty="0">
                <a:latin typeface="Optima" pitchFamily="34" charset="0"/>
              </a:rPr>
              <a:t>Cursed be he that </a:t>
            </a:r>
            <a:r>
              <a:rPr lang="en-US" sz="3200" dirty="0" err="1">
                <a:latin typeface="Optima" pitchFamily="34" charset="0"/>
              </a:rPr>
              <a:t>maketh</a:t>
            </a:r>
            <a:r>
              <a:rPr lang="en-US" sz="3200" dirty="0">
                <a:latin typeface="Optima" pitchFamily="34" charset="0"/>
              </a:rPr>
              <a:t> the blind to wander out of the way. And all the people shall say, so be it. </a:t>
            </a:r>
          </a:p>
          <a:p>
            <a:r>
              <a:rPr lang="en-US" sz="3200" dirty="0">
                <a:latin typeface="Optima" pitchFamily="34" charset="0"/>
              </a:rPr>
              <a:t>Cursed be he that </a:t>
            </a:r>
            <a:r>
              <a:rPr lang="en-US" sz="3200" dirty="0" err="1">
                <a:latin typeface="Optima" pitchFamily="34" charset="0"/>
              </a:rPr>
              <a:t>perverteth</a:t>
            </a:r>
            <a:r>
              <a:rPr lang="en-US" sz="3200" dirty="0">
                <a:latin typeface="Optima" pitchFamily="34" charset="0"/>
              </a:rPr>
              <a:t> the judgment of the stranger, fatherless, and widow. And all the people shall say, so be it. (Deuteronomy 27:16-19)</a:t>
            </a:r>
          </a:p>
        </p:txBody>
      </p:sp>
    </p:spTree>
    <p:extLst>
      <p:ext uri="{BB962C8B-B14F-4D97-AF65-F5344CB8AC3E}">
        <p14:creationId xmlns:p14="http://schemas.microsoft.com/office/powerpoint/2010/main" val="786863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Curses from</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92500"/>
          </a:bodyPr>
          <a:lstStyle/>
          <a:p>
            <a:r>
              <a:rPr lang="en-US" sz="3200" dirty="0">
                <a:latin typeface="Optima" pitchFamily="34" charset="0"/>
              </a:rPr>
              <a:t>Cursed be he that lieth with his father's wife; because he </a:t>
            </a:r>
            <a:r>
              <a:rPr lang="en-US" sz="3200" dirty="0" err="1">
                <a:latin typeface="Optima" pitchFamily="34" charset="0"/>
              </a:rPr>
              <a:t>uncovereth</a:t>
            </a:r>
            <a:r>
              <a:rPr lang="en-US" sz="3200" dirty="0">
                <a:latin typeface="Optima" pitchFamily="34" charset="0"/>
              </a:rPr>
              <a:t> his father's skirt. And all the people shall say, so be it. </a:t>
            </a:r>
          </a:p>
          <a:p>
            <a:r>
              <a:rPr lang="en-US" sz="3200" dirty="0">
                <a:latin typeface="Optima" pitchFamily="34" charset="0"/>
              </a:rPr>
              <a:t>Cursed be he that lieth with any manner of beast. And all the people shall say, so be it. </a:t>
            </a:r>
          </a:p>
          <a:p>
            <a:r>
              <a:rPr lang="en-US" sz="3200" dirty="0">
                <a:latin typeface="Optima" pitchFamily="34" charset="0"/>
              </a:rPr>
              <a:t>Cursed be he that lieth with his sister, the daughter of his father, or the daughter of his mother. And all the people shall say, so be it. </a:t>
            </a:r>
          </a:p>
          <a:p>
            <a:r>
              <a:rPr lang="en-US" sz="3200" dirty="0">
                <a:latin typeface="Optima" pitchFamily="34" charset="0"/>
              </a:rPr>
              <a:t>Cursed be he that lieth with his mother in law. And all the people shall say, so be it. (Deuteronomy 27:20-23)</a:t>
            </a:r>
          </a:p>
        </p:txBody>
      </p:sp>
    </p:spTree>
    <p:extLst>
      <p:ext uri="{BB962C8B-B14F-4D97-AF65-F5344CB8AC3E}">
        <p14:creationId xmlns:p14="http://schemas.microsoft.com/office/powerpoint/2010/main" val="309790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Curses from</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a:bodyPr>
          <a:lstStyle/>
          <a:p>
            <a:r>
              <a:rPr lang="en-US" sz="3200" dirty="0">
                <a:latin typeface="Optima" pitchFamily="34" charset="0"/>
              </a:rPr>
              <a:t>Cursed be he that </a:t>
            </a:r>
            <a:r>
              <a:rPr lang="en-US" sz="3200" dirty="0" err="1">
                <a:latin typeface="Optima" pitchFamily="34" charset="0"/>
              </a:rPr>
              <a:t>smiteth</a:t>
            </a:r>
            <a:r>
              <a:rPr lang="en-US" sz="3200" dirty="0">
                <a:latin typeface="Optima" pitchFamily="34" charset="0"/>
              </a:rPr>
              <a:t> his </a:t>
            </a:r>
            <a:r>
              <a:rPr lang="en-US" sz="3200" dirty="0" err="1">
                <a:latin typeface="Optima" pitchFamily="34" charset="0"/>
              </a:rPr>
              <a:t>neighbour</a:t>
            </a:r>
            <a:r>
              <a:rPr lang="en-US" sz="3200" dirty="0">
                <a:latin typeface="Optima" pitchFamily="34" charset="0"/>
              </a:rPr>
              <a:t> secretly. And all the people shall say, so be it. </a:t>
            </a:r>
          </a:p>
          <a:p>
            <a:r>
              <a:rPr lang="en-US" sz="3200" dirty="0">
                <a:latin typeface="Optima" pitchFamily="34" charset="0"/>
              </a:rPr>
              <a:t>Cursed be he that taketh reward to slay an innocent person. And all the people shall say, so be it. </a:t>
            </a:r>
          </a:p>
          <a:p>
            <a:r>
              <a:rPr lang="en-US" sz="3200" dirty="0">
                <a:latin typeface="Optima" pitchFamily="34" charset="0"/>
              </a:rPr>
              <a:t>Cursed be he that </a:t>
            </a:r>
            <a:r>
              <a:rPr lang="en-US" sz="3200" dirty="0" err="1">
                <a:latin typeface="Optima" pitchFamily="34" charset="0"/>
              </a:rPr>
              <a:t>confirmeth</a:t>
            </a:r>
            <a:r>
              <a:rPr lang="en-US" sz="3200" dirty="0">
                <a:latin typeface="Optima" pitchFamily="34" charset="0"/>
              </a:rPr>
              <a:t> not all the words of this law to do them. And all the people shall say, so be it. (Deuteronomy 27:24-26)</a:t>
            </a:r>
          </a:p>
        </p:txBody>
      </p:sp>
    </p:spTree>
    <p:extLst>
      <p:ext uri="{BB962C8B-B14F-4D97-AF65-F5344CB8AC3E}">
        <p14:creationId xmlns:p14="http://schemas.microsoft.com/office/powerpoint/2010/main" val="1075479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Curses for Tribes that Depart from the Torah</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a:bodyPr>
          <a:lstStyle/>
          <a:p>
            <a:r>
              <a:rPr lang="en-US" sz="3200" dirty="0">
                <a:latin typeface="Optima" pitchFamily="34" charset="0"/>
              </a:rPr>
              <a:t>But with him that </a:t>
            </a:r>
            <a:r>
              <a:rPr lang="en-US" sz="3200" dirty="0" err="1">
                <a:latin typeface="Optima" pitchFamily="34" charset="0"/>
              </a:rPr>
              <a:t>standeth</a:t>
            </a:r>
            <a:r>
              <a:rPr lang="en-US" sz="3200" dirty="0">
                <a:latin typeface="Optima" pitchFamily="34" charset="0"/>
              </a:rPr>
              <a:t> here with us this day before YHWH our Elohim, and also with him that is not here with us this day: </a:t>
            </a:r>
          </a:p>
          <a:p>
            <a:r>
              <a:rPr lang="en-US" sz="3200" dirty="0">
                <a:latin typeface="Optima" pitchFamily="34" charset="0"/>
              </a:rPr>
              <a:t>(For ye know how we have dwelt in the land of Egypt; and how we came through the nations which ye passed by; </a:t>
            </a:r>
          </a:p>
          <a:p>
            <a:r>
              <a:rPr lang="en-US" sz="3200" dirty="0">
                <a:latin typeface="Optima" pitchFamily="34" charset="0"/>
              </a:rPr>
              <a:t>And ye have seen their abominations, and their idols, wood and stone, silver and gold, which were among them:)  (Deuteronomy 29:15-17)</a:t>
            </a:r>
          </a:p>
        </p:txBody>
      </p:sp>
    </p:spTree>
    <p:extLst>
      <p:ext uri="{BB962C8B-B14F-4D97-AF65-F5344CB8AC3E}">
        <p14:creationId xmlns:p14="http://schemas.microsoft.com/office/powerpoint/2010/main" val="3167123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Curses for Tribes that Depart from the Torah</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85000" lnSpcReduction="20000"/>
          </a:bodyPr>
          <a:lstStyle/>
          <a:p>
            <a:r>
              <a:rPr lang="en-US" sz="3200" dirty="0">
                <a:latin typeface="Optima" pitchFamily="34" charset="0"/>
              </a:rPr>
              <a:t>Lest there should be among you man, or woman, or family, or </a:t>
            </a:r>
            <a:r>
              <a:rPr lang="en-US" sz="3200" u="sng" dirty="0">
                <a:latin typeface="Optima" pitchFamily="34" charset="0"/>
              </a:rPr>
              <a:t>tribe</a:t>
            </a:r>
            <a:r>
              <a:rPr lang="en-US" sz="3200" dirty="0">
                <a:latin typeface="Optima" pitchFamily="34" charset="0"/>
              </a:rPr>
              <a:t>, whose heart </a:t>
            </a:r>
            <a:r>
              <a:rPr lang="en-US" sz="3200" dirty="0" err="1">
                <a:latin typeface="Optima" pitchFamily="34" charset="0"/>
              </a:rPr>
              <a:t>turneth</a:t>
            </a:r>
            <a:r>
              <a:rPr lang="en-US" sz="3200" dirty="0">
                <a:latin typeface="Optima" pitchFamily="34" charset="0"/>
              </a:rPr>
              <a:t> away this day from YHWH our Elohim, to go and serve the elohim of these nations; lest there should be among you a root that </a:t>
            </a:r>
            <a:r>
              <a:rPr lang="en-US" sz="3200" dirty="0" err="1">
                <a:latin typeface="Optima" pitchFamily="34" charset="0"/>
              </a:rPr>
              <a:t>beareth</a:t>
            </a:r>
            <a:r>
              <a:rPr lang="en-US" sz="3200" dirty="0">
                <a:latin typeface="Optima" pitchFamily="34" charset="0"/>
              </a:rPr>
              <a:t> gall and wormwood; </a:t>
            </a:r>
          </a:p>
          <a:p>
            <a:r>
              <a:rPr lang="en-US" sz="3200" dirty="0">
                <a:latin typeface="Optima" pitchFamily="34" charset="0"/>
              </a:rPr>
              <a:t>And it come to pass, when he heareth the words of this curse, that he bless himself in his heart, saying, I shall have peace, though I walk in the imagination of mine heart, to add drunkenness to thirst: </a:t>
            </a:r>
          </a:p>
          <a:p>
            <a:r>
              <a:rPr lang="en-US" sz="3200" dirty="0">
                <a:latin typeface="Optima" pitchFamily="34" charset="0"/>
              </a:rPr>
              <a:t>YHWH will not spare him, but then the anger of YHWH and his jealousy shall smoke against that man, and all the curses that are written in this book shall lie upon him, and YHWH shall blot out his name from under heaven. (Deuteronomy 29:18-20)</a:t>
            </a:r>
          </a:p>
        </p:txBody>
      </p:sp>
    </p:spTree>
    <p:extLst>
      <p:ext uri="{BB962C8B-B14F-4D97-AF65-F5344CB8AC3E}">
        <p14:creationId xmlns:p14="http://schemas.microsoft.com/office/powerpoint/2010/main" val="302206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Curses for Tribes that Depart from the Torah</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85000" lnSpcReduction="10000"/>
          </a:bodyPr>
          <a:lstStyle/>
          <a:p>
            <a:r>
              <a:rPr lang="en-US" sz="3200" dirty="0">
                <a:latin typeface="Optima" pitchFamily="34" charset="0"/>
              </a:rPr>
              <a:t>And YHWH shall separate him unto evil out of all the tribes of Israel, according to all the curses of the covenant that are written in this book of the law: </a:t>
            </a:r>
          </a:p>
          <a:p>
            <a:r>
              <a:rPr lang="en-US" sz="3200" dirty="0">
                <a:latin typeface="Optima" pitchFamily="34" charset="0"/>
              </a:rPr>
              <a:t>So that the generation to come of your children that shall rise up after you, and the stranger that shall come from a far land, shall say, when they see the plagues of that land, and the sicknesses which YHWH hath laid upon it; </a:t>
            </a:r>
          </a:p>
          <a:p>
            <a:r>
              <a:rPr lang="en-US" sz="3200" dirty="0">
                <a:latin typeface="Optima" pitchFamily="34" charset="0"/>
              </a:rPr>
              <a:t>And that the whole land thereof is brimstone, and salt, and burning, that it is not sown, nor </a:t>
            </a:r>
            <a:r>
              <a:rPr lang="en-US" sz="3200" dirty="0" err="1">
                <a:latin typeface="Optima" pitchFamily="34" charset="0"/>
              </a:rPr>
              <a:t>beareth</a:t>
            </a:r>
            <a:r>
              <a:rPr lang="en-US" sz="3200" dirty="0">
                <a:latin typeface="Optima" pitchFamily="34" charset="0"/>
              </a:rPr>
              <a:t>, nor any grass </a:t>
            </a:r>
            <a:r>
              <a:rPr lang="en-US" sz="3200" dirty="0" err="1">
                <a:latin typeface="Optima" pitchFamily="34" charset="0"/>
              </a:rPr>
              <a:t>groweth</a:t>
            </a:r>
            <a:r>
              <a:rPr lang="en-US" sz="3200" dirty="0">
                <a:latin typeface="Optima" pitchFamily="34" charset="0"/>
              </a:rPr>
              <a:t> therein, like the overthrow of Sodom, and Gomorrah, </a:t>
            </a:r>
            <a:r>
              <a:rPr lang="en-US" sz="3200" dirty="0" err="1">
                <a:latin typeface="Optima" pitchFamily="34" charset="0"/>
              </a:rPr>
              <a:t>Admah</a:t>
            </a:r>
            <a:r>
              <a:rPr lang="en-US" sz="3200" dirty="0">
                <a:latin typeface="Optima" pitchFamily="34" charset="0"/>
              </a:rPr>
              <a:t>, and </a:t>
            </a:r>
            <a:r>
              <a:rPr lang="en-US" sz="3200" dirty="0" err="1">
                <a:latin typeface="Optima" pitchFamily="34" charset="0"/>
              </a:rPr>
              <a:t>Zeboim</a:t>
            </a:r>
            <a:r>
              <a:rPr lang="en-US" sz="3200" dirty="0">
                <a:latin typeface="Optima" pitchFamily="34" charset="0"/>
              </a:rPr>
              <a:t>, which YHWH overthrew in his anger, and in his wrath: (Deuteronomy 29:21-23)</a:t>
            </a:r>
          </a:p>
        </p:txBody>
      </p:sp>
    </p:spTree>
    <p:extLst>
      <p:ext uri="{BB962C8B-B14F-4D97-AF65-F5344CB8AC3E}">
        <p14:creationId xmlns:p14="http://schemas.microsoft.com/office/powerpoint/2010/main" val="614230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Curses for Tribes that Depart from the Torah</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lnSpcReduction="10000"/>
          </a:bodyPr>
          <a:lstStyle/>
          <a:p>
            <a:r>
              <a:rPr lang="en-US" sz="3200" dirty="0">
                <a:latin typeface="Optima" pitchFamily="34" charset="0"/>
              </a:rPr>
              <a:t>Even all nations shall say, Wherefore hath YHWH done thus unto this land? what </a:t>
            </a:r>
            <a:r>
              <a:rPr lang="en-US" sz="3200" dirty="0" err="1">
                <a:latin typeface="Optima" pitchFamily="34" charset="0"/>
              </a:rPr>
              <a:t>meaneth</a:t>
            </a:r>
            <a:r>
              <a:rPr lang="en-US" sz="3200" dirty="0">
                <a:latin typeface="Optima" pitchFamily="34" charset="0"/>
              </a:rPr>
              <a:t> the heat of this great anger?</a:t>
            </a:r>
          </a:p>
          <a:p>
            <a:r>
              <a:rPr lang="en-US" sz="3200" dirty="0">
                <a:latin typeface="Optima" pitchFamily="34" charset="0"/>
              </a:rPr>
              <a:t>Then men shall say, Because they have forsaken the covenant of YHWH Elohim of their fathers, which he made with them when he brought them forth out of the land of Egypt: </a:t>
            </a:r>
          </a:p>
          <a:p>
            <a:r>
              <a:rPr lang="en-US" sz="3200" dirty="0">
                <a:latin typeface="Optima" pitchFamily="34" charset="0"/>
              </a:rPr>
              <a:t>For they went and served other elohim, and worshipped them, elohim whom they knew not, and whom he had not given unto them: (Deuteronomy 29:24-26)</a:t>
            </a:r>
          </a:p>
        </p:txBody>
      </p:sp>
    </p:spTree>
    <p:extLst>
      <p:ext uri="{BB962C8B-B14F-4D97-AF65-F5344CB8AC3E}">
        <p14:creationId xmlns:p14="http://schemas.microsoft.com/office/powerpoint/2010/main" val="500660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r>
              <a:rPr lang="en-US" dirty="0"/>
              <a:t>The Beginnings of 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1103312" y="2052918"/>
            <a:ext cx="10076878" cy="4195481"/>
          </a:xfrm>
        </p:spPr>
        <p:txBody>
          <a:bodyPr>
            <a:normAutofit/>
          </a:bodyPr>
          <a:lstStyle/>
          <a:p>
            <a:r>
              <a:rPr lang="en-US" dirty="0">
                <a:latin typeface="Optima" pitchFamily="34" charset="0"/>
              </a:rPr>
              <a:t>And when Rachel saw that she bare Jacob no children, Rachel envied her sister; and said unto Jacob, Give me children, or else I die. </a:t>
            </a:r>
          </a:p>
          <a:p>
            <a:r>
              <a:rPr lang="en-US" dirty="0">
                <a:latin typeface="Optima" pitchFamily="34" charset="0"/>
              </a:rPr>
              <a:t>And Jacob's anger was kindled against Rachel: and he said, Am I in Elohim's stead, who hath withheld from thee the fruit of the womb? </a:t>
            </a:r>
          </a:p>
          <a:p>
            <a:r>
              <a:rPr lang="en-US" dirty="0">
                <a:latin typeface="Optima" pitchFamily="34" charset="0"/>
              </a:rPr>
              <a:t>And she said, Behold my maid Bilhah, go in unto her; and she shall bear upon my knees that I may also have children by her. </a:t>
            </a:r>
          </a:p>
          <a:p>
            <a:r>
              <a:rPr lang="en-US" dirty="0">
                <a:latin typeface="Optima" pitchFamily="34" charset="0"/>
              </a:rPr>
              <a:t>And she gave him Bilhah her handmaid to wife: and Jacob went in unto her. And Bilhah conceived, and bare Jacob a son. </a:t>
            </a:r>
          </a:p>
          <a:p>
            <a:r>
              <a:rPr lang="en-US" dirty="0">
                <a:latin typeface="Optima" pitchFamily="34" charset="0"/>
              </a:rPr>
              <a:t>And Rachel said, Elohim hath </a:t>
            </a:r>
            <a:r>
              <a:rPr lang="en-US" u="sng" dirty="0">
                <a:latin typeface="Optima" pitchFamily="34" charset="0"/>
              </a:rPr>
              <a:t>judged me</a:t>
            </a:r>
            <a:r>
              <a:rPr lang="en-US" dirty="0">
                <a:latin typeface="Optima" pitchFamily="34" charset="0"/>
              </a:rPr>
              <a:t>, and hath also heard my voice, and hath given me a son: therefore called she his name Dan. (Genesis 30:1-6)</a:t>
            </a:r>
          </a:p>
        </p:txBody>
      </p:sp>
    </p:spTree>
    <p:extLst>
      <p:ext uri="{BB962C8B-B14F-4D97-AF65-F5344CB8AC3E}">
        <p14:creationId xmlns:p14="http://schemas.microsoft.com/office/powerpoint/2010/main" val="3394011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Curses for Tribes that Depart from the Torah</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92500"/>
          </a:bodyPr>
          <a:lstStyle/>
          <a:p>
            <a:r>
              <a:rPr lang="en-US" sz="3200" dirty="0">
                <a:latin typeface="Optima" pitchFamily="34" charset="0"/>
              </a:rPr>
              <a:t>And the anger of YHWH was kindled against this land, to bring upon it all the curses that are written in this book: </a:t>
            </a:r>
          </a:p>
          <a:p>
            <a:r>
              <a:rPr lang="en-US" sz="3200" dirty="0">
                <a:latin typeface="Optima" pitchFamily="34" charset="0"/>
              </a:rPr>
              <a:t>And YHWH rooted them out of their land in anger, and in wrath, and in great indignation, and cast them into another land, as it is this day. </a:t>
            </a:r>
          </a:p>
          <a:p>
            <a:r>
              <a:rPr lang="en-US" sz="3200" u="sng" dirty="0">
                <a:latin typeface="Optima" pitchFamily="34" charset="0"/>
              </a:rPr>
              <a:t>The secret things belong unto YHWH our Elohim: but those things which are revealed belong unto us and to our children for ever, that we may do all the words of this law.</a:t>
            </a:r>
            <a:r>
              <a:rPr lang="en-US" sz="3200" dirty="0">
                <a:latin typeface="Optima" pitchFamily="34" charset="0"/>
              </a:rPr>
              <a:t> (Deuteronomy 29:27-29)</a:t>
            </a:r>
          </a:p>
        </p:txBody>
      </p:sp>
    </p:spTree>
    <p:extLst>
      <p:ext uri="{BB962C8B-B14F-4D97-AF65-F5344CB8AC3E}">
        <p14:creationId xmlns:p14="http://schemas.microsoft.com/office/powerpoint/2010/main" val="124488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Moses’ Prophecy Regarding</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chor="ctr">
            <a:normAutofit/>
          </a:bodyPr>
          <a:lstStyle/>
          <a:p>
            <a:r>
              <a:rPr lang="en-US" sz="3200" dirty="0">
                <a:latin typeface="Optima" pitchFamily="34" charset="0"/>
              </a:rPr>
              <a:t>And of Dan he said, Dan is a lion's whelp: </a:t>
            </a:r>
            <a:r>
              <a:rPr lang="en-US" sz="3200" u="sng" dirty="0">
                <a:latin typeface="Optima" pitchFamily="34" charset="0"/>
              </a:rPr>
              <a:t>he shall leap from Bashan</a:t>
            </a:r>
            <a:r>
              <a:rPr lang="en-US" sz="3200" dirty="0">
                <a:latin typeface="Optima" pitchFamily="34" charset="0"/>
              </a:rPr>
              <a:t>. (Deuteronomy 33:22)</a:t>
            </a:r>
          </a:p>
          <a:p>
            <a:pPr lvl="1"/>
            <a:r>
              <a:rPr lang="en-US" sz="3000" dirty="0">
                <a:latin typeface="Optima" pitchFamily="34" charset="0"/>
              </a:rPr>
              <a:t>Lion’s whelp = Young Lion</a:t>
            </a:r>
          </a:p>
          <a:p>
            <a:pPr lvl="1"/>
            <a:r>
              <a:rPr lang="en-US" sz="3000" dirty="0">
                <a:latin typeface="Optima" pitchFamily="34" charset="0"/>
              </a:rPr>
              <a:t>Dan would not be happy with his inheritance and would want more land.</a:t>
            </a:r>
          </a:p>
        </p:txBody>
      </p:sp>
    </p:spTree>
    <p:extLst>
      <p:ext uri="{BB962C8B-B14F-4D97-AF65-F5344CB8AC3E}">
        <p14:creationId xmlns:p14="http://schemas.microsoft.com/office/powerpoint/2010/main" val="3903582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The Story of Samson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a:bodyPr>
          <a:lstStyle/>
          <a:p>
            <a:r>
              <a:rPr lang="en-US" sz="3000" dirty="0">
                <a:latin typeface="Optima" pitchFamily="34" charset="0"/>
              </a:rPr>
              <a:t>And the children of Israel did evil again in the sight of YHWH; and YHWH delivered them into the hand of the Philistines forty years. </a:t>
            </a:r>
          </a:p>
          <a:p>
            <a:r>
              <a:rPr lang="en-US" sz="3000" dirty="0">
                <a:latin typeface="Optima" pitchFamily="34" charset="0"/>
              </a:rPr>
              <a:t>And there was a certain man of </a:t>
            </a:r>
            <a:r>
              <a:rPr lang="en-US" sz="3000" dirty="0" err="1">
                <a:latin typeface="Optima" pitchFamily="34" charset="0"/>
              </a:rPr>
              <a:t>Zorah</a:t>
            </a:r>
            <a:r>
              <a:rPr lang="en-US" sz="3000" dirty="0">
                <a:latin typeface="Optima" pitchFamily="34" charset="0"/>
              </a:rPr>
              <a:t>, of the family of the Danites, whose name was Manoah; and his wife was barren, and bare not. </a:t>
            </a:r>
          </a:p>
          <a:p>
            <a:r>
              <a:rPr lang="en-US" sz="3000" dirty="0">
                <a:latin typeface="Optima" pitchFamily="34" charset="0"/>
              </a:rPr>
              <a:t>And the angel of YHWH appeared unto the woman, and said unto her, Behold now, thou art barren, and </a:t>
            </a:r>
            <a:r>
              <a:rPr lang="en-US" sz="3000" dirty="0" err="1">
                <a:latin typeface="Optima" pitchFamily="34" charset="0"/>
              </a:rPr>
              <a:t>bearest</a:t>
            </a:r>
            <a:r>
              <a:rPr lang="en-US" sz="3000" dirty="0">
                <a:latin typeface="Optima" pitchFamily="34" charset="0"/>
              </a:rPr>
              <a:t> not: but thou shalt conceive, and bear a son. (Judges 13:1-3)</a:t>
            </a:r>
          </a:p>
        </p:txBody>
      </p:sp>
    </p:spTree>
    <p:extLst>
      <p:ext uri="{BB962C8B-B14F-4D97-AF65-F5344CB8AC3E}">
        <p14:creationId xmlns:p14="http://schemas.microsoft.com/office/powerpoint/2010/main" val="3097224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Instructions for the </a:t>
            </a:r>
            <a:br>
              <a:rPr lang="en-US" dirty="0"/>
            </a:br>
            <a:r>
              <a:rPr lang="en-US" dirty="0"/>
              <a:t>Raising of Samson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chor="ctr">
            <a:normAutofit fontScale="77500" lnSpcReduction="20000"/>
          </a:bodyPr>
          <a:lstStyle/>
          <a:p>
            <a:r>
              <a:rPr lang="en-US" sz="3000" dirty="0">
                <a:latin typeface="Optima" pitchFamily="34" charset="0"/>
              </a:rPr>
              <a:t>Now therefore beware, I pray thee, and drink not wine nor strong drink, and eat not any unclean thing: </a:t>
            </a:r>
          </a:p>
          <a:p>
            <a:r>
              <a:rPr lang="en-US" sz="3000" dirty="0">
                <a:latin typeface="Optima" pitchFamily="34" charset="0"/>
              </a:rPr>
              <a:t>For, lo, thou shalt conceive, and bear a son; and </a:t>
            </a:r>
            <a:r>
              <a:rPr lang="en-US" sz="3000" u="sng" dirty="0">
                <a:latin typeface="Optima" pitchFamily="34" charset="0"/>
              </a:rPr>
              <a:t>no </a:t>
            </a:r>
            <a:r>
              <a:rPr lang="en-US" sz="3000" u="sng" dirty="0" err="1">
                <a:latin typeface="Optima" pitchFamily="34" charset="0"/>
              </a:rPr>
              <a:t>rasor</a:t>
            </a:r>
            <a:r>
              <a:rPr lang="en-US" sz="3000" u="sng" dirty="0">
                <a:latin typeface="Optima" pitchFamily="34" charset="0"/>
              </a:rPr>
              <a:t> shall come on his head</a:t>
            </a:r>
            <a:r>
              <a:rPr lang="en-US" sz="3000" dirty="0">
                <a:latin typeface="Optima" pitchFamily="34" charset="0"/>
              </a:rPr>
              <a:t>: for the child shall be a Nazarite unto Elohim from the womb: and he shall begin to deliver Israel out of the hand of the Philistines. </a:t>
            </a:r>
          </a:p>
          <a:p>
            <a:r>
              <a:rPr lang="en-US" sz="3000" dirty="0">
                <a:latin typeface="Optima" pitchFamily="34" charset="0"/>
              </a:rPr>
              <a:t>Then the woman came and told her husband, saying, A man of Elohim came unto me, and his countenance was like the countenance of an angel of Elohim, very terrible: but I asked him not whence he was, neither told he me his name: </a:t>
            </a:r>
          </a:p>
          <a:p>
            <a:r>
              <a:rPr lang="en-US" sz="3000" dirty="0">
                <a:latin typeface="Optima" pitchFamily="34" charset="0"/>
              </a:rPr>
              <a:t>But he said unto me, Behold, thou shalt conceive, and bear a son; and </a:t>
            </a:r>
            <a:r>
              <a:rPr lang="en-US" sz="3000" u="sng" dirty="0">
                <a:latin typeface="Optima" pitchFamily="34" charset="0"/>
              </a:rPr>
              <a:t>now drink no wine nor strong drink</a:t>
            </a:r>
            <a:r>
              <a:rPr lang="en-US" sz="3000" dirty="0">
                <a:latin typeface="Optima" pitchFamily="34" charset="0"/>
              </a:rPr>
              <a:t>, </a:t>
            </a:r>
            <a:r>
              <a:rPr lang="en-US" sz="3000" u="sng" dirty="0">
                <a:latin typeface="Optima" pitchFamily="34" charset="0"/>
              </a:rPr>
              <a:t>neither eat any unclean thing</a:t>
            </a:r>
            <a:r>
              <a:rPr lang="en-US" sz="3000" dirty="0">
                <a:latin typeface="Optima" pitchFamily="34" charset="0"/>
              </a:rPr>
              <a:t>: for the child shall be a Nazarite to Elohim from the womb to the day of his death. (Judges 13:4-7, Numbers 6)</a:t>
            </a:r>
          </a:p>
        </p:txBody>
      </p:sp>
    </p:spTree>
    <p:extLst>
      <p:ext uri="{BB962C8B-B14F-4D97-AF65-F5344CB8AC3E}">
        <p14:creationId xmlns:p14="http://schemas.microsoft.com/office/powerpoint/2010/main" val="3092284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The Tribe of Dan </a:t>
            </a:r>
            <a:br>
              <a:rPr lang="en-US" dirty="0"/>
            </a:br>
            <a:r>
              <a:rPr lang="en-US" dirty="0"/>
              <a:t>Departs from the Torah</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85000" lnSpcReduction="20000"/>
          </a:bodyPr>
          <a:lstStyle/>
          <a:p>
            <a:r>
              <a:rPr lang="en-US" sz="3200" dirty="0">
                <a:latin typeface="Optima" pitchFamily="34" charset="0"/>
              </a:rPr>
              <a:t>In those days there was no king in Israel: and in those days the tribe of the Danites sought them an inheritance to dwell in; for unto that day all their inheritance had not fallen unto them among the tribes of Israel. </a:t>
            </a:r>
          </a:p>
          <a:p>
            <a:r>
              <a:rPr lang="en-US" sz="3200" dirty="0">
                <a:latin typeface="Optima" pitchFamily="34" charset="0"/>
              </a:rPr>
              <a:t>And the children of Dan sent of their family five men from their coasts, men of </a:t>
            </a:r>
            <a:r>
              <a:rPr lang="en-US" sz="3200" dirty="0" err="1">
                <a:latin typeface="Optima" pitchFamily="34" charset="0"/>
              </a:rPr>
              <a:t>valour</a:t>
            </a:r>
            <a:r>
              <a:rPr lang="en-US" sz="3200" dirty="0">
                <a:latin typeface="Optima" pitchFamily="34" charset="0"/>
              </a:rPr>
              <a:t>, from </a:t>
            </a:r>
            <a:r>
              <a:rPr lang="en-US" sz="3200" dirty="0" err="1">
                <a:latin typeface="Optima" pitchFamily="34" charset="0"/>
              </a:rPr>
              <a:t>Zorah</a:t>
            </a:r>
            <a:r>
              <a:rPr lang="en-US" sz="3200" dirty="0">
                <a:latin typeface="Optima" pitchFamily="34" charset="0"/>
              </a:rPr>
              <a:t>, and from </a:t>
            </a:r>
            <a:r>
              <a:rPr lang="en-US" sz="3200" dirty="0" err="1">
                <a:latin typeface="Optima" pitchFamily="34" charset="0"/>
              </a:rPr>
              <a:t>Eshtaol</a:t>
            </a:r>
            <a:r>
              <a:rPr lang="en-US" sz="3200" dirty="0">
                <a:latin typeface="Optima" pitchFamily="34" charset="0"/>
              </a:rPr>
              <a:t>, to spy out the land, and to search it; and they said unto them, Go, search the land: who when they came to mount Ephraim, to the house of Micah, they lodged there. (Judges 18:1-2)</a:t>
            </a:r>
          </a:p>
          <a:p>
            <a:pPr lvl="1"/>
            <a:r>
              <a:rPr lang="en-US" sz="3000" dirty="0">
                <a:latin typeface="Optima" pitchFamily="34" charset="0"/>
              </a:rPr>
              <a:t>These lands were not part of their inheritance. As such, they violated the Torah.</a:t>
            </a:r>
          </a:p>
          <a:p>
            <a:pPr lvl="1"/>
            <a:r>
              <a:rPr lang="en-US" sz="3000" dirty="0">
                <a:latin typeface="Optima" pitchFamily="34" charset="0"/>
              </a:rPr>
              <a:t>They would later create and worship their own </a:t>
            </a:r>
            <a:r>
              <a:rPr lang="en-US" sz="3000" i="1" dirty="0">
                <a:latin typeface="Optima" pitchFamily="34" charset="0"/>
              </a:rPr>
              <a:t>elohim</a:t>
            </a:r>
            <a:r>
              <a:rPr lang="en-US" sz="3000" dirty="0">
                <a:latin typeface="Optima" pitchFamily="34" charset="0"/>
              </a:rPr>
              <a:t>.</a:t>
            </a:r>
          </a:p>
        </p:txBody>
      </p:sp>
    </p:spTree>
    <p:extLst>
      <p:ext uri="{BB962C8B-B14F-4D97-AF65-F5344CB8AC3E}">
        <p14:creationId xmlns:p14="http://schemas.microsoft.com/office/powerpoint/2010/main" val="3718163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The Tribe of Dan </a:t>
            </a:r>
            <a:br>
              <a:rPr lang="en-US" dirty="0"/>
            </a:br>
            <a:r>
              <a:rPr lang="en-US" dirty="0"/>
              <a:t>Departs from the Torah</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92500" lnSpcReduction="10000"/>
          </a:bodyPr>
          <a:lstStyle/>
          <a:p>
            <a:r>
              <a:rPr lang="en-US" sz="3000" dirty="0">
                <a:latin typeface="Optima" pitchFamily="34" charset="0"/>
              </a:rPr>
              <a:t>And Jeroboam said in his heart, Now shall the kingdom return to the house of David: </a:t>
            </a:r>
          </a:p>
          <a:p>
            <a:r>
              <a:rPr lang="en-US" sz="3000" dirty="0">
                <a:latin typeface="Optima" pitchFamily="34" charset="0"/>
              </a:rPr>
              <a:t>If this people go up to do sacrifice in the house of YHWH at Jerusalem, then shall the heart of this people turn again unto their master, even unto Rehoboam king of Judah, and they shall kill me, and go again to Rehoboam king of Judah. </a:t>
            </a:r>
          </a:p>
          <a:p>
            <a:r>
              <a:rPr lang="en-US" sz="3000" dirty="0">
                <a:latin typeface="Optima" pitchFamily="34" charset="0"/>
              </a:rPr>
              <a:t>Whereupon the king took counsel, and made two calves of gold, and said unto them, It is too much for you to go up to Jerusalem: behold thy elohim, O Israel, which brought thee up out of the land of Egypt. (I Kings 12:26-28)</a:t>
            </a:r>
          </a:p>
        </p:txBody>
      </p:sp>
    </p:spTree>
    <p:extLst>
      <p:ext uri="{BB962C8B-B14F-4D97-AF65-F5344CB8AC3E}">
        <p14:creationId xmlns:p14="http://schemas.microsoft.com/office/powerpoint/2010/main" val="3267618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The Tribe of Dan </a:t>
            </a:r>
            <a:br>
              <a:rPr lang="en-US" dirty="0"/>
            </a:br>
            <a:r>
              <a:rPr lang="en-US" dirty="0"/>
              <a:t>Departs from the Torah</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a:bodyPr>
          <a:lstStyle/>
          <a:p>
            <a:r>
              <a:rPr lang="en-US" sz="3000" dirty="0">
                <a:latin typeface="Optima" pitchFamily="34" charset="0"/>
              </a:rPr>
              <a:t>And he set the one in Bethel, and </a:t>
            </a:r>
            <a:r>
              <a:rPr lang="en-US" sz="3000" u="sng" dirty="0">
                <a:latin typeface="Optima" pitchFamily="34" charset="0"/>
              </a:rPr>
              <a:t>the other put he in Dan</a:t>
            </a:r>
            <a:r>
              <a:rPr lang="en-US" sz="3000" dirty="0">
                <a:latin typeface="Optima" pitchFamily="34" charset="0"/>
              </a:rPr>
              <a:t>. </a:t>
            </a:r>
          </a:p>
          <a:p>
            <a:r>
              <a:rPr lang="en-US" sz="3000" dirty="0">
                <a:latin typeface="Optima" pitchFamily="34" charset="0"/>
              </a:rPr>
              <a:t>And this thing became a sin: for the people went to worship before the one, </a:t>
            </a:r>
            <a:r>
              <a:rPr lang="en-US" sz="3000" u="sng" dirty="0">
                <a:latin typeface="Optima" pitchFamily="34" charset="0"/>
              </a:rPr>
              <a:t>even unto Dan</a:t>
            </a:r>
            <a:r>
              <a:rPr lang="en-US" sz="3000" dirty="0">
                <a:latin typeface="Optima" pitchFamily="34" charset="0"/>
              </a:rPr>
              <a:t>. </a:t>
            </a:r>
          </a:p>
          <a:p>
            <a:r>
              <a:rPr lang="en-US" sz="3000" dirty="0">
                <a:latin typeface="Optima" pitchFamily="34" charset="0"/>
              </a:rPr>
              <a:t>And he made an house of high places, and made priests of the lowest of the people, which were not of the sons of Levi. (I Kings 12:29-31)</a:t>
            </a:r>
          </a:p>
        </p:txBody>
      </p:sp>
    </p:spTree>
    <p:extLst>
      <p:ext uri="{BB962C8B-B14F-4D97-AF65-F5344CB8AC3E}">
        <p14:creationId xmlns:p14="http://schemas.microsoft.com/office/powerpoint/2010/main" val="4161096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The Tribe of Dan </a:t>
            </a:r>
            <a:br>
              <a:rPr lang="en-US" dirty="0"/>
            </a:br>
            <a:r>
              <a:rPr lang="en-US" dirty="0"/>
              <a:t>Departs from the Torah</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92500"/>
          </a:bodyPr>
          <a:lstStyle/>
          <a:p>
            <a:r>
              <a:rPr lang="en-US" sz="3000" dirty="0">
                <a:latin typeface="Optima" pitchFamily="34" charset="0"/>
              </a:rPr>
              <a:t>And Jeroboam ordained a feast in the eighth month, on the fifteenth day of the month, like unto the feast that is in Judah, and he offered upon the altar. So did he in Bethel, sacrificing unto the calves that he had made: and he placed in Bethel the priests of the high places which he had made. </a:t>
            </a:r>
          </a:p>
          <a:p>
            <a:r>
              <a:rPr lang="en-US" sz="3000" dirty="0">
                <a:latin typeface="Optima" pitchFamily="34" charset="0"/>
              </a:rPr>
              <a:t>So he offered upon the altar which he had made in Bethel the fifteenth day of the eighth month, even in the month which he had devised of his own heart; and ordained a feast unto the children of Israel: and he offered upon the altar, and burnt incense. (I Kings 12:32-33)</a:t>
            </a:r>
          </a:p>
        </p:txBody>
      </p:sp>
    </p:spTree>
    <p:extLst>
      <p:ext uri="{BB962C8B-B14F-4D97-AF65-F5344CB8AC3E}">
        <p14:creationId xmlns:p14="http://schemas.microsoft.com/office/powerpoint/2010/main" val="1082900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The Tribe of Dan </a:t>
            </a:r>
            <a:br>
              <a:rPr lang="en-US" dirty="0"/>
            </a:br>
            <a:r>
              <a:rPr lang="en-US" dirty="0"/>
              <a:t>Departs from the Torah</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a:bodyPr>
          <a:lstStyle/>
          <a:p>
            <a:r>
              <a:rPr lang="en-US" sz="3000" dirty="0">
                <a:latin typeface="Optima" pitchFamily="34" charset="0"/>
              </a:rPr>
              <a:t>The tribe of Dan is part of New Jerusalem:</a:t>
            </a:r>
          </a:p>
          <a:p>
            <a:pPr lvl="1"/>
            <a:r>
              <a:rPr lang="en-US" sz="2800" dirty="0">
                <a:latin typeface="Optima" pitchFamily="34" charset="0"/>
              </a:rPr>
              <a:t>Now these are the names of the tribes. From the north end to the coast of the way of </a:t>
            </a:r>
            <a:r>
              <a:rPr lang="en-US" sz="2800" dirty="0" err="1">
                <a:latin typeface="Optima" pitchFamily="34" charset="0"/>
              </a:rPr>
              <a:t>Hethlon</a:t>
            </a:r>
            <a:r>
              <a:rPr lang="en-US" sz="2800" dirty="0">
                <a:latin typeface="Optima" pitchFamily="34" charset="0"/>
              </a:rPr>
              <a:t>, as one </a:t>
            </a:r>
            <a:r>
              <a:rPr lang="en-US" sz="2800" dirty="0" err="1">
                <a:latin typeface="Optima" pitchFamily="34" charset="0"/>
              </a:rPr>
              <a:t>goeth</a:t>
            </a:r>
            <a:r>
              <a:rPr lang="en-US" sz="2800" dirty="0">
                <a:latin typeface="Optima" pitchFamily="34" charset="0"/>
              </a:rPr>
              <a:t> to Hamath, Hazar-</a:t>
            </a:r>
            <a:r>
              <a:rPr lang="en-US" sz="2800" dirty="0" err="1">
                <a:latin typeface="Optima" pitchFamily="34" charset="0"/>
              </a:rPr>
              <a:t>enan</a:t>
            </a:r>
            <a:r>
              <a:rPr lang="en-US" sz="2800" dirty="0">
                <a:latin typeface="Optima" pitchFamily="34" charset="0"/>
              </a:rPr>
              <a:t>, the border of Damascus northward, to the coast of Hamath; for these are his sides east and west; </a:t>
            </a:r>
            <a:r>
              <a:rPr lang="en-US" sz="2800" u="sng" dirty="0">
                <a:latin typeface="Optima" pitchFamily="34" charset="0"/>
              </a:rPr>
              <a:t>a portion for Dan</a:t>
            </a:r>
            <a:r>
              <a:rPr lang="en-US" sz="2800" dirty="0">
                <a:latin typeface="Optima" pitchFamily="34" charset="0"/>
              </a:rPr>
              <a:t>. (Ezekiel 48:1)</a:t>
            </a:r>
          </a:p>
          <a:p>
            <a:pPr lvl="1"/>
            <a:r>
              <a:rPr lang="en-US" sz="2800" dirty="0">
                <a:latin typeface="Optima" pitchFamily="34" charset="0"/>
              </a:rPr>
              <a:t>And at the east side four thousand and five hundred: and three gates; and one gate of Joseph, one gate of Benjamin, one gate of Dan. (Ezekiel 48:32)</a:t>
            </a:r>
          </a:p>
        </p:txBody>
      </p:sp>
    </p:spTree>
    <p:extLst>
      <p:ext uri="{BB962C8B-B14F-4D97-AF65-F5344CB8AC3E}">
        <p14:creationId xmlns:p14="http://schemas.microsoft.com/office/powerpoint/2010/main" val="1822615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The Tribe of Dan </a:t>
            </a:r>
            <a:br>
              <a:rPr lang="en-US" dirty="0"/>
            </a:br>
            <a:r>
              <a:rPr lang="en-US" dirty="0"/>
              <a:t>Departs from the Torah</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92500" lnSpcReduction="10000"/>
          </a:bodyPr>
          <a:lstStyle/>
          <a:p>
            <a:r>
              <a:rPr lang="en-US" sz="2800" dirty="0">
                <a:latin typeface="Optima" pitchFamily="34" charset="0"/>
              </a:rPr>
              <a:t>The Tribe of Dan is conspicuously absent from the sealing of the Servants of Elohim in Revelation. In fact, the Book of Revelation does NOT mention the Tribe of Dan.</a:t>
            </a:r>
          </a:p>
          <a:p>
            <a:r>
              <a:rPr lang="en-US" sz="2800" dirty="0">
                <a:latin typeface="Optima" pitchFamily="34" charset="0"/>
              </a:rPr>
              <a:t>Some prophecy writers suggest their “antichrist” leader will come from the Tribe of Dan. (Hill, C. E. "Antichrist from the Tribe of Dan." </a:t>
            </a:r>
            <a:r>
              <a:rPr lang="en-US" sz="2800" i="1" dirty="0">
                <a:latin typeface="Optima" pitchFamily="34" charset="0"/>
              </a:rPr>
              <a:t>The Journal of Theological Studies</a:t>
            </a:r>
            <a:r>
              <a:rPr lang="en-US" sz="2800" dirty="0">
                <a:latin typeface="Optima" pitchFamily="34" charset="0"/>
              </a:rPr>
              <a:t>, NEW SERIES, 46, no. 1 (1995): 99-117. Accessed March 2, 2021. </a:t>
            </a:r>
            <a:r>
              <a:rPr lang="en-US" sz="2800" dirty="0">
                <a:latin typeface="Optima" pitchFamily="34" charset="0"/>
                <a:hlinkClick r:id="rId2"/>
              </a:rPr>
              <a:t>http://www.jstor.org/stable/23966607</a:t>
            </a:r>
            <a:r>
              <a:rPr lang="en-US" sz="2800" dirty="0">
                <a:latin typeface="Optima" pitchFamily="34" charset="0"/>
              </a:rPr>
              <a:t>.)</a:t>
            </a:r>
          </a:p>
          <a:p>
            <a:r>
              <a:rPr lang="en-US" sz="2800" spc="-50" dirty="0">
                <a:latin typeface="Optima" pitchFamily="34" charset="0"/>
              </a:rPr>
              <a:t>It is interesting that the current occupier of the White House is Bi-Dan (Biden).</a:t>
            </a:r>
          </a:p>
          <a:p>
            <a:r>
              <a:rPr lang="en-US" sz="2800" dirty="0">
                <a:latin typeface="Optima" pitchFamily="34" charset="0"/>
              </a:rPr>
              <a:t>In Hebrew, his name is spelled: </a:t>
            </a:r>
            <a:r>
              <a:rPr lang="he-IL" sz="2400" b="0" i="0" dirty="0">
                <a:effectLst/>
                <a:latin typeface="Ezra SIL" panose="02000400000000000000" pitchFamily="2" charset="-79"/>
                <a:cs typeface="Ezra SIL" panose="02000400000000000000" pitchFamily="2" charset="-79"/>
              </a:rPr>
              <a:t>ביידן</a:t>
            </a:r>
            <a:endParaRPr lang="he-IL" sz="2400" b="0" i="0" u="none" strike="noStrike" dirty="0">
              <a:effectLst/>
              <a:latin typeface="Ezra SIL" panose="02000400000000000000" pitchFamily="2" charset="-79"/>
              <a:cs typeface="Ezra SIL" panose="02000400000000000000" pitchFamily="2" charset="-79"/>
              <a:hlinkClick r:id="rId3">
                <a:extLst>
                  <a:ext uri="{A12FA001-AC4F-418D-AE19-62706E023703}">
                    <ahyp:hlinkClr xmlns:ahyp="http://schemas.microsoft.com/office/drawing/2018/hyperlinkcolor" val="tx"/>
                  </a:ext>
                </a:extLst>
              </a:hlinkClick>
            </a:endParaRPr>
          </a:p>
          <a:p>
            <a:r>
              <a:rPr lang="en-US" sz="2800" dirty="0">
                <a:latin typeface="Optima" pitchFamily="34" charset="0"/>
              </a:rPr>
              <a:t>2 + 10 + 10 + 4 + 50 = 76 = 19 * 2</a:t>
            </a:r>
            <a:r>
              <a:rPr lang="en-US" sz="2800" baseline="30000" dirty="0">
                <a:latin typeface="Optima" pitchFamily="34" charset="0"/>
              </a:rPr>
              <a:t>2</a:t>
            </a:r>
          </a:p>
        </p:txBody>
      </p:sp>
    </p:spTree>
    <p:extLst>
      <p:ext uri="{BB962C8B-B14F-4D97-AF65-F5344CB8AC3E}">
        <p14:creationId xmlns:p14="http://schemas.microsoft.com/office/powerpoint/2010/main" val="438217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r>
              <a:rPr lang="en-US" dirty="0"/>
              <a:t>The Beginnings of 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1103312" y="1395168"/>
            <a:ext cx="10076878" cy="4853232"/>
          </a:xfrm>
        </p:spPr>
        <p:txBody>
          <a:bodyPr anchor="ctr">
            <a:normAutofit/>
          </a:bodyPr>
          <a:lstStyle/>
          <a:p>
            <a:r>
              <a:rPr lang="he-IL" sz="3600" dirty="0">
                <a:latin typeface="Ezra SIL" panose="02000400000000000000" pitchFamily="2" charset="-79"/>
                <a:cs typeface="Ezra SIL" panose="02000400000000000000" pitchFamily="2" charset="-79"/>
              </a:rPr>
              <a:t>דָּן</a:t>
            </a:r>
            <a:r>
              <a:rPr lang="en-US" sz="3600" dirty="0">
                <a:latin typeface="Ezra SIL" panose="02000400000000000000" pitchFamily="2" charset="-79"/>
                <a:cs typeface="Ezra SIL" panose="02000400000000000000" pitchFamily="2" charset="-79"/>
              </a:rPr>
              <a:t>  </a:t>
            </a:r>
            <a:r>
              <a:rPr lang="en-US" sz="3600" dirty="0">
                <a:latin typeface="Optima" pitchFamily="34" charset="0"/>
                <a:cs typeface="Ezra SIL" panose="02000400000000000000" pitchFamily="2" charset="-79"/>
              </a:rPr>
              <a:t>(</a:t>
            </a:r>
            <a:r>
              <a:rPr lang="en-US" sz="3600" i="1" dirty="0">
                <a:latin typeface="Optima" pitchFamily="34" charset="0"/>
                <a:cs typeface="Ezra SIL" panose="02000400000000000000" pitchFamily="2" charset="-79"/>
              </a:rPr>
              <a:t>Strong’s </a:t>
            </a:r>
            <a:r>
              <a:rPr lang="en-US" sz="3600" dirty="0">
                <a:latin typeface="Optima" pitchFamily="34" charset="0"/>
                <a:cs typeface="Ezra SIL" panose="02000400000000000000" pitchFamily="2" charset="-79"/>
              </a:rPr>
              <a:t>#1835)</a:t>
            </a:r>
          </a:p>
          <a:p>
            <a:r>
              <a:rPr lang="en-US" sz="3600" dirty="0">
                <a:latin typeface="Optima" pitchFamily="34" charset="0"/>
                <a:cs typeface="Ezra SIL" panose="02000400000000000000" pitchFamily="2" charset="-79"/>
              </a:rPr>
              <a:t>Pronounced </a:t>
            </a:r>
            <a:r>
              <a:rPr lang="en-US" sz="3600" i="1" dirty="0">
                <a:latin typeface="Optima" pitchFamily="34" charset="0"/>
                <a:cs typeface="Ezra SIL" panose="02000400000000000000" pitchFamily="2" charset="-79"/>
              </a:rPr>
              <a:t>Dawn</a:t>
            </a:r>
          </a:p>
          <a:p>
            <a:r>
              <a:rPr lang="en-US" sz="2800" i="1" dirty="0">
                <a:latin typeface="Optima" pitchFamily="34" charset="0"/>
                <a:cs typeface="Ezra SIL" panose="02000400000000000000" pitchFamily="2" charset="-79"/>
              </a:rPr>
              <a:t>Judge; Dan, one of the sons of Jacob; also the tribe descended from him, and its territory; likewise a place in Palestine colonized by them: - Dan.</a:t>
            </a:r>
          </a:p>
          <a:p>
            <a:r>
              <a:rPr lang="en-US" sz="2800" dirty="0">
                <a:latin typeface="Optima" pitchFamily="34" charset="0"/>
                <a:cs typeface="Ezra SIL" panose="02000400000000000000" pitchFamily="2" charset="-79"/>
              </a:rPr>
              <a:t>Derived from </a:t>
            </a:r>
            <a:r>
              <a:rPr lang="en-US" sz="2800" i="1" dirty="0">
                <a:latin typeface="Optima" pitchFamily="34" charset="0"/>
                <a:cs typeface="Ezra SIL" panose="02000400000000000000" pitchFamily="2" charset="-79"/>
              </a:rPr>
              <a:t>Strong’s</a:t>
            </a:r>
            <a:r>
              <a:rPr lang="en-US" sz="2800" dirty="0">
                <a:latin typeface="Optima" pitchFamily="34" charset="0"/>
                <a:cs typeface="Ezra SIL" panose="02000400000000000000" pitchFamily="2" charset="-79"/>
              </a:rPr>
              <a:t> #1777. to rule; by implication to judge (as umpire); also to strive (as at law): - contend, execute (judgment), judge, minister judgment, plead (the cause), at strife, strive.</a:t>
            </a:r>
          </a:p>
        </p:txBody>
      </p:sp>
    </p:spTree>
    <p:extLst>
      <p:ext uri="{BB962C8B-B14F-4D97-AF65-F5344CB8AC3E}">
        <p14:creationId xmlns:p14="http://schemas.microsoft.com/office/powerpoint/2010/main" val="2492795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66F2590-4DE0-4D41-91C7-4A8910FDB86A}"/>
              </a:ext>
            </a:extLst>
          </p:cNvPr>
          <p:cNvPicPr>
            <a:picLocks noChangeAspect="1"/>
          </p:cNvPicPr>
          <p:nvPr/>
        </p:nvPicPr>
        <p:blipFill rotWithShape="1">
          <a:blip r:embed="rId2">
            <a:alphaModFix amt="35000"/>
          </a:blip>
          <a:srcRect t="23636" b="1364"/>
          <a:stretch/>
        </p:blipFill>
        <p:spPr>
          <a:xfrm>
            <a:off x="20" y="-1"/>
            <a:ext cx="12191980" cy="6858000"/>
          </a:xfrm>
          <a:prstGeom prst="rect">
            <a:avLst/>
          </a:prstGeom>
        </p:spPr>
      </p:pic>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a:xfrm>
            <a:off x="646111" y="452718"/>
            <a:ext cx="9404723" cy="1400530"/>
          </a:xfrm>
        </p:spPr>
        <p:txBody>
          <a:bodyPr>
            <a:normAutofit/>
          </a:bodyPr>
          <a:lstStyle/>
          <a:p>
            <a:r>
              <a:rPr lang="en-US" dirty="0"/>
              <a:t>Jacob’s Prophecy Concerning </a:t>
            </a:r>
            <a:br>
              <a:rPr lang="en-US" dirty="0"/>
            </a:br>
            <a:r>
              <a:rPr lang="en-US" dirty="0"/>
              <a:t>the Tribe of Dan</a:t>
            </a:r>
            <a:endParaRPr lang="en-US"/>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1103312" y="2052918"/>
            <a:ext cx="9548977" cy="4195481"/>
          </a:xfrm>
        </p:spPr>
        <p:txBody>
          <a:bodyPr>
            <a:normAutofit/>
          </a:bodyPr>
          <a:lstStyle/>
          <a:p>
            <a:r>
              <a:rPr lang="en-US" sz="2800" dirty="0">
                <a:latin typeface="Optima" pitchFamily="34" charset="0"/>
              </a:rPr>
              <a:t>Dan shall judge </a:t>
            </a:r>
            <a:r>
              <a:rPr lang="en-US" sz="2800" u="sng" dirty="0">
                <a:latin typeface="Optima" pitchFamily="34" charset="0"/>
              </a:rPr>
              <a:t>his people</a:t>
            </a:r>
            <a:r>
              <a:rPr lang="en-US" sz="2800" dirty="0">
                <a:latin typeface="Optima" pitchFamily="34" charset="0"/>
              </a:rPr>
              <a:t>, as one of the tribes of Israel. </a:t>
            </a:r>
          </a:p>
          <a:p>
            <a:r>
              <a:rPr lang="en-US" sz="2800" dirty="0">
                <a:latin typeface="Optima" pitchFamily="34" charset="0"/>
              </a:rPr>
              <a:t>Dan shall be a serpent by the way, an adder in the path, that </a:t>
            </a:r>
            <a:r>
              <a:rPr lang="en-US" sz="2800" dirty="0" err="1">
                <a:latin typeface="Optima" pitchFamily="34" charset="0"/>
              </a:rPr>
              <a:t>biteth</a:t>
            </a:r>
            <a:r>
              <a:rPr lang="en-US" sz="2800" dirty="0">
                <a:latin typeface="Optima" pitchFamily="34" charset="0"/>
              </a:rPr>
              <a:t> the horse heels, so that his rider shall fall backward. </a:t>
            </a:r>
          </a:p>
          <a:p>
            <a:r>
              <a:rPr lang="en-US" sz="2800" dirty="0">
                <a:latin typeface="Optima" pitchFamily="34" charset="0"/>
              </a:rPr>
              <a:t>I have waited for thy salvation, O YHWH. (Genesis 49:16-18)</a:t>
            </a:r>
          </a:p>
          <a:p>
            <a:pPr lvl="1"/>
            <a:r>
              <a:rPr lang="en-US" sz="2400" dirty="0">
                <a:latin typeface="Optima" pitchFamily="34" charset="0"/>
              </a:rPr>
              <a:t>An adder (</a:t>
            </a:r>
            <a:r>
              <a:rPr lang="he-IL" sz="2400" dirty="0">
                <a:latin typeface="Ezra SIL" panose="02000400000000000000" pitchFamily="2" charset="-79"/>
                <a:cs typeface="Ezra SIL" panose="02000400000000000000" pitchFamily="2" charset="-79"/>
              </a:rPr>
              <a:t>שְׁפִיפֹן</a:t>
            </a:r>
            <a:r>
              <a:rPr lang="en-US" sz="2400" dirty="0">
                <a:latin typeface="Optima" pitchFamily="34" charset="0"/>
              </a:rPr>
              <a:t>) is a large, highly poisonous snake. They are very capable of killing horses and men.</a:t>
            </a:r>
          </a:p>
          <a:p>
            <a:pPr lvl="1"/>
            <a:r>
              <a:rPr lang="en-US" sz="2400" dirty="0">
                <a:latin typeface="Optima" pitchFamily="34" charset="0"/>
              </a:rPr>
              <a:t>These days, they are called the </a:t>
            </a:r>
            <a:r>
              <a:rPr lang="en-US" sz="2400" b="1" dirty="0"/>
              <a:t>Levant blunt-nosed viper.</a:t>
            </a:r>
          </a:p>
          <a:p>
            <a:pPr lvl="1"/>
            <a:r>
              <a:rPr lang="en-US" sz="2400" dirty="0">
                <a:latin typeface="Optima" pitchFamily="34" charset="0"/>
              </a:rPr>
              <a:t>Genos-species name: </a:t>
            </a:r>
            <a:r>
              <a:rPr lang="en-US" sz="2400" i="1" dirty="0" err="1">
                <a:latin typeface="Optima" pitchFamily="34" charset="0"/>
              </a:rPr>
              <a:t>Macrovipera</a:t>
            </a:r>
            <a:r>
              <a:rPr lang="en-US" sz="2400" i="1" dirty="0">
                <a:latin typeface="Optima" pitchFamily="34" charset="0"/>
              </a:rPr>
              <a:t> </a:t>
            </a:r>
            <a:r>
              <a:rPr lang="en-US" sz="2400" i="1" dirty="0" err="1">
                <a:latin typeface="Optima" pitchFamily="34" charset="0"/>
              </a:rPr>
              <a:t>lebetina</a:t>
            </a:r>
            <a:r>
              <a:rPr lang="en-US" sz="2400" i="1" dirty="0">
                <a:latin typeface="Optima" pitchFamily="34" charset="0"/>
              </a:rPr>
              <a:t> </a:t>
            </a:r>
            <a:r>
              <a:rPr lang="en-US" sz="2400" i="1" dirty="0" err="1">
                <a:latin typeface="Optima" pitchFamily="34" charset="0"/>
              </a:rPr>
              <a:t>obtusa</a:t>
            </a:r>
            <a:endParaRPr lang="en-US" sz="2400" i="1" dirty="0">
              <a:latin typeface="Optima" pitchFamily="34" charset="0"/>
            </a:endParaRPr>
          </a:p>
        </p:txBody>
      </p:sp>
    </p:spTree>
    <p:extLst>
      <p:ext uri="{BB962C8B-B14F-4D97-AF65-F5344CB8AC3E}">
        <p14:creationId xmlns:p14="http://schemas.microsoft.com/office/powerpoint/2010/main" val="541927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The Talents of </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85000" lnSpcReduction="10000"/>
          </a:bodyPr>
          <a:lstStyle/>
          <a:p>
            <a:r>
              <a:rPr lang="en-US" sz="3600" dirty="0">
                <a:latin typeface="Optima" pitchFamily="34" charset="0"/>
              </a:rPr>
              <a:t>And I, behold, I have given with him </a:t>
            </a:r>
            <a:r>
              <a:rPr lang="en-US" sz="3600" dirty="0" err="1">
                <a:latin typeface="Optima" pitchFamily="34" charset="0"/>
              </a:rPr>
              <a:t>Aholiab</a:t>
            </a:r>
            <a:r>
              <a:rPr lang="en-US" sz="3600" dirty="0">
                <a:latin typeface="Optima" pitchFamily="34" charset="0"/>
              </a:rPr>
              <a:t>, the son of </a:t>
            </a:r>
            <a:r>
              <a:rPr lang="en-US" sz="3600" dirty="0" err="1">
                <a:latin typeface="Optima" pitchFamily="34" charset="0"/>
              </a:rPr>
              <a:t>Ahisamach</a:t>
            </a:r>
            <a:r>
              <a:rPr lang="en-US" sz="3600" dirty="0">
                <a:latin typeface="Optima" pitchFamily="34" charset="0"/>
              </a:rPr>
              <a:t>, of the tribe of Dan: and in the hearts of all that are wise hearted I have put wisdom, that they may make all that I have commanded thee; </a:t>
            </a:r>
          </a:p>
          <a:p>
            <a:r>
              <a:rPr lang="en-US" sz="3600" dirty="0">
                <a:latin typeface="Optima" pitchFamily="34" charset="0"/>
              </a:rPr>
              <a:t>The tabernacle of the congregation, and the ark of the testimony, and the mercy seat that is thereupon, and all the furniture of the tabernacle, </a:t>
            </a:r>
          </a:p>
          <a:p>
            <a:r>
              <a:rPr lang="en-US" sz="3600" dirty="0">
                <a:latin typeface="Optima" pitchFamily="34" charset="0"/>
              </a:rPr>
              <a:t>And the table and his furniture, and the pure candlestick with all his furniture, and the altar of incense… (Exodus 31:6-8)</a:t>
            </a:r>
          </a:p>
        </p:txBody>
      </p:sp>
    </p:spTree>
    <p:extLst>
      <p:ext uri="{BB962C8B-B14F-4D97-AF65-F5344CB8AC3E}">
        <p14:creationId xmlns:p14="http://schemas.microsoft.com/office/powerpoint/2010/main" val="2468795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The Talents of</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92500" lnSpcReduction="10000"/>
          </a:bodyPr>
          <a:lstStyle/>
          <a:p>
            <a:r>
              <a:rPr lang="en-US" sz="3600" dirty="0">
                <a:latin typeface="Optima" pitchFamily="34" charset="0"/>
              </a:rPr>
              <a:t>And the altar of burnt offering with all his furniture, and the laver and his foot, </a:t>
            </a:r>
          </a:p>
          <a:p>
            <a:r>
              <a:rPr lang="en-US" sz="3600" dirty="0">
                <a:latin typeface="Optima" pitchFamily="34" charset="0"/>
              </a:rPr>
              <a:t>And the cloths of service, and the holy garments for Aaron the priest, and the garments of his sons, to minister in the priest's office, </a:t>
            </a:r>
          </a:p>
          <a:p>
            <a:r>
              <a:rPr lang="en-US" sz="3600" dirty="0">
                <a:latin typeface="Optima" pitchFamily="34" charset="0"/>
              </a:rPr>
              <a:t>And the anointing oil, and sweet incense for the holy place: according to all that I have commanded thee shall they do. (Exodus 31:9-11)</a:t>
            </a:r>
          </a:p>
        </p:txBody>
      </p:sp>
    </p:spTree>
    <p:extLst>
      <p:ext uri="{BB962C8B-B14F-4D97-AF65-F5344CB8AC3E}">
        <p14:creationId xmlns:p14="http://schemas.microsoft.com/office/powerpoint/2010/main" val="1579179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The Talents of</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lnSpcReduction="10000"/>
          </a:bodyPr>
          <a:lstStyle/>
          <a:p>
            <a:r>
              <a:rPr lang="en-US" sz="3600" dirty="0">
                <a:latin typeface="Optima" pitchFamily="34" charset="0"/>
              </a:rPr>
              <a:t>And he hath put in his heart that he may teach, both he, and </a:t>
            </a:r>
            <a:r>
              <a:rPr lang="en-US" sz="3600" dirty="0" err="1">
                <a:latin typeface="Optima" pitchFamily="34" charset="0"/>
              </a:rPr>
              <a:t>Aholiab</a:t>
            </a:r>
            <a:r>
              <a:rPr lang="en-US" sz="3600" dirty="0">
                <a:latin typeface="Optima" pitchFamily="34" charset="0"/>
              </a:rPr>
              <a:t>, the son of </a:t>
            </a:r>
            <a:r>
              <a:rPr lang="en-US" sz="3600" dirty="0" err="1">
                <a:latin typeface="Optima" pitchFamily="34" charset="0"/>
              </a:rPr>
              <a:t>Ahisamach</a:t>
            </a:r>
            <a:r>
              <a:rPr lang="en-US" sz="3600" dirty="0">
                <a:latin typeface="Optima" pitchFamily="34" charset="0"/>
              </a:rPr>
              <a:t>, of the tribe of Dan. </a:t>
            </a:r>
          </a:p>
          <a:p>
            <a:r>
              <a:rPr lang="en-US" sz="3600" dirty="0">
                <a:latin typeface="Optima" pitchFamily="34" charset="0"/>
              </a:rPr>
              <a:t>Them hath he filled with wisdom of heart, to work all manner of work, of the engraver, and of the cunning workman, and of the embroiderer, in blue, and in purple, in scarlet, and in fine linen, and of the weaver, even of them that do any work, and of those that devise cunning work. (Exodus 35:34-35)</a:t>
            </a:r>
          </a:p>
        </p:txBody>
      </p:sp>
    </p:spTree>
    <p:extLst>
      <p:ext uri="{BB962C8B-B14F-4D97-AF65-F5344CB8AC3E}">
        <p14:creationId xmlns:p14="http://schemas.microsoft.com/office/powerpoint/2010/main" val="1647784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The Talents of</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92500"/>
          </a:bodyPr>
          <a:lstStyle/>
          <a:p>
            <a:r>
              <a:rPr lang="en-US" sz="3600" spc="-50" dirty="0">
                <a:latin typeface="Optima" pitchFamily="34" charset="0"/>
              </a:rPr>
              <a:t>And with him was </a:t>
            </a:r>
            <a:r>
              <a:rPr lang="en-US" sz="3600" spc="-50" dirty="0" err="1">
                <a:latin typeface="Optima" pitchFamily="34" charset="0"/>
              </a:rPr>
              <a:t>Aholiab</a:t>
            </a:r>
            <a:r>
              <a:rPr lang="en-US" sz="3600" spc="-50" dirty="0">
                <a:latin typeface="Optima" pitchFamily="34" charset="0"/>
              </a:rPr>
              <a:t>, son of </a:t>
            </a:r>
            <a:r>
              <a:rPr lang="en-US" sz="3600" spc="-50" dirty="0" err="1">
                <a:latin typeface="Optima" pitchFamily="34" charset="0"/>
              </a:rPr>
              <a:t>Ahisamach</a:t>
            </a:r>
            <a:r>
              <a:rPr lang="en-US" sz="3600" spc="-50" dirty="0">
                <a:latin typeface="Optima" pitchFamily="34" charset="0"/>
              </a:rPr>
              <a:t>, of the tribe of Dan, an engraver, and a cunning workman, and an embroiderer in blue, and in purple, and in scarlet, and fine linen. </a:t>
            </a:r>
          </a:p>
          <a:p>
            <a:r>
              <a:rPr lang="en-US" sz="3600" dirty="0">
                <a:latin typeface="Optima" pitchFamily="34" charset="0"/>
              </a:rPr>
              <a:t>All the gold that was occupied for the work in all the work of the holy place, even the gold of the offering, was twenty and nine talents, and seven hundred and thirty shekels, after the shekel of the sanctuary. (Exodus 38:23-24)</a:t>
            </a:r>
          </a:p>
        </p:txBody>
      </p:sp>
    </p:spTree>
    <p:extLst>
      <p:ext uri="{BB962C8B-B14F-4D97-AF65-F5344CB8AC3E}">
        <p14:creationId xmlns:p14="http://schemas.microsoft.com/office/powerpoint/2010/main" val="1274756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4D9C-27C4-4847-B3A0-42E7F0F5A395}"/>
              </a:ext>
            </a:extLst>
          </p:cNvPr>
          <p:cNvSpPr>
            <a:spLocks noGrp="1"/>
          </p:cNvSpPr>
          <p:nvPr>
            <p:ph type="title"/>
          </p:nvPr>
        </p:nvSpPr>
        <p:spPr/>
        <p:txBody>
          <a:bodyPr/>
          <a:lstStyle/>
          <a:p>
            <a:pPr algn="ctr"/>
            <a:r>
              <a:rPr lang="en-US" dirty="0"/>
              <a:t>Trouble with</a:t>
            </a:r>
            <a:br>
              <a:rPr lang="en-US" dirty="0"/>
            </a:br>
            <a:r>
              <a:rPr lang="en-US" dirty="0"/>
              <a:t>the Tribe of Dan</a:t>
            </a:r>
          </a:p>
        </p:txBody>
      </p:sp>
      <p:sp>
        <p:nvSpPr>
          <p:cNvPr id="3" name="Content Placeholder 2">
            <a:extLst>
              <a:ext uri="{FF2B5EF4-FFF2-40B4-BE49-F238E27FC236}">
                <a16:creationId xmlns:a16="http://schemas.microsoft.com/office/drawing/2014/main" id="{1D33E57F-00C1-43B2-A304-DCB49A26E9F0}"/>
              </a:ext>
            </a:extLst>
          </p:cNvPr>
          <p:cNvSpPr>
            <a:spLocks noGrp="1"/>
          </p:cNvSpPr>
          <p:nvPr>
            <p:ph idx="1"/>
          </p:nvPr>
        </p:nvSpPr>
        <p:spPr>
          <a:xfrm>
            <a:off x="546755" y="2052918"/>
            <a:ext cx="10944519" cy="4195481"/>
          </a:xfrm>
        </p:spPr>
        <p:txBody>
          <a:bodyPr>
            <a:normAutofit fontScale="85000" lnSpcReduction="10000"/>
          </a:bodyPr>
          <a:lstStyle/>
          <a:p>
            <a:r>
              <a:rPr lang="en-US" sz="3500" spc="-40" dirty="0">
                <a:latin typeface="Optima" pitchFamily="34" charset="0"/>
              </a:rPr>
              <a:t>And the son of an Israelitish woman, whose father was an Egyptian, went out among the children of Israel: and this son of the Israelitish woman and a man of Israel strove together in the camp; </a:t>
            </a:r>
          </a:p>
          <a:p>
            <a:r>
              <a:rPr lang="en-US" sz="3500" dirty="0">
                <a:latin typeface="Optima" pitchFamily="34" charset="0"/>
              </a:rPr>
              <a:t>And the Israelitish woman's son blasphemed the name of YHWH, and cursed. And they brought him unto Moses: (and his mother's name was </a:t>
            </a:r>
            <a:r>
              <a:rPr lang="en-US" sz="3500" dirty="0" err="1">
                <a:latin typeface="Optima" pitchFamily="34" charset="0"/>
              </a:rPr>
              <a:t>Shelomith</a:t>
            </a:r>
            <a:r>
              <a:rPr lang="en-US" sz="3500" dirty="0">
                <a:latin typeface="Optima" pitchFamily="34" charset="0"/>
              </a:rPr>
              <a:t>, the daughter of </a:t>
            </a:r>
            <a:r>
              <a:rPr lang="en-US" sz="3500" dirty="0" err="1">
                <a:latin typeface="Optima" pitchFamily="34" charset="0"/>
              </a:rPr>
              <a:t>Dibri</a:t>
            </a:r>
            <a:r>
              <a:rPr lang="en-US" sz="3500" dirty="0">
                <a:latin typeface="Optima" pitchFamily="34" charset="0"/>
              </a:rPr>
              <a:t>, of the tribe of Dan:) </a:t>
            </a:r>
          </a:p>
          <a:p>
            <a:r>
              <a:rPr lang="en-US" sz="3500" dirty="0">
                <a:latin typeface="Optima" pitchFamily="34" charset="0"/>
              </a:rPr>
              <a:t>And they put him in ward, that the mind of YHWH might be shewed them. (Leviticus 24:10-12)</a:t>
            </a:r>
            <a:endParaRPr lang="en-US" sz="3600" dirty="0">
              <a:latin typeface="Optima" pitchFamily="34" charset="0"/>
            </a:endParaRPr>
          </a:p>
        </p:txBody>
      </p:sp>
    </p:spTree>
    <p:extLst>
      <p:ext uri="{BB962C8B-B14F-4D97-AF65-F5344CB8AC3E}">
        <p14:creationId xmlns:p14="http://schemas.microsoft.com/office/powerpoint/2010/main" val="33788746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661AA8-FA16-4E58-B6CE-5E6FE2A09464}">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9F30101-685D-45DE-9DB6-1F040B2FD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FC55D3-F645-4907-9137-B16FB6054B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design</Template>
  <TotalTime>692</TotalTime>
  <Words>3250</Words>
  <Application>Microsoft Office PowerPoint</Application>
  <PresentationFormat>Widescreen</PresentationFormat>
  <Paragraphs>130</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Century Gothic</vt:lpstr>
      <vt:lpstr>Ezra SIL</vt:lpstr>
      <vt:lpstr>Optima</vt:lpstr>
      <vt:lpstr>Wingdings 3</vt:lpstr>
      <vt:lpstr>Ion</vt:lpstr>
      <vt:lpstr>On the Trail  of the Beast: The Tribe of Dan</vt:lpstr>
      <vt:lpstr>The Beginnings of the Tribe of Dan</vt:lpstr>
      <vt:lpstr>The Beginnings of the Tribe of Dan</vt:lpstr>
      <vt:lpstr>Jacob’s Prophecy Concerning  the Tribe of Dan</vt:lpstr>
      <vt:lpstr>The Talents of  the Tribe of Dan</vt:lpstr>
      <vt:lpstr>The Talents of the Tribe of Dan</vt:lpstr>
      <vt:lpstr>The Talents of the Tribe of Dan</vt:lpstr>
      <vt:lpstr>The Talents of the Tribe of Dan</vt:lpstr>
      <vt:lpstr>Trouble with the Tribe of Dan</vt:lpstr>
      <vt:lpstr>Trouble with the Tribe of Dan</vt:lpstr>
      <vt:lpstr>Numbering the Tribe of Dan</vt:lpstr>
      <vt:lpstr>Curses from the Tribe of Dan</vt:lpstr>
      <vt:lpstr>Curses from the Tribe of Dan</vt:lpstr>
      <vt:lpstr>Curses from the Tribe of Dan</vt:lpstr>
      <vt:lpstr>Curses from the Tribe of Dan</vt:lpstr>
      <vt:lpstr>Curses for Tribes that Depart from the Torah</vt:lpstr>
      <vt:lpstr>Curses for Tribes that Depart from the Torah</vt:lpstr>
      <vt:lpstr>Curses for Tribes that Depart from the Torah</vt:lpstr>
      <vt:lpstr>Curses for Tribes that Depart from the Torah</vt:lpstr>
      <vt:lpstr>Curses for Tribes that Depart from the Torah</vt:lpstr>
      <vt:lpstr>Moses’ Prophecy Regarding the Tribe of Dan</vt:lpstr>
      <vt:lpstr>The Story of Samson</vt:lpstr>
      <vt:lpstr>Instructions for the  Raising of Samson</vt:lpstr>
      <vt:lpstr>The Tribe of Dan  Departs from the Torah</vt:lpstr>
      <vt:lpstr>The Tribe of Dan  Departs from the Torah</vt:lpstr>
      <vt:lpstr>The Tribe of Dan  Departs from the Torah</vt:lpstr>
      <vt:lpstr>The Tribe of Dan  Departs from the Torah</vt:lpstr>
      <vt:lpstr>The Tribe of Dan  Departs from the Torah</vt:lpstr>
      <vt:lpstr>The Tribe of Dan  Departs from the Torah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Tribe of Dan</dc:title>
  <dc:creator>Tom Mack</dc:creator>
  <cp:lastModifiedBy>Tom Mack</cp:lastModifiedBy>
  <cp:revision>26</cp:revision>
  <dcterms:created xsi:type="dcterms:W3CDTF">2021-02-24T04:51:52Z</dcterms:created>
  <dcterms:modified xsi:type="dcterms:W3CDTF">2021-03-02T02:11:53Z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